
<file path=[Content_Types].xml><?xml version="1.0" encoding="utf-8"?>
<Types xmlns="http://schemas.openxmlformats.org/package/2006/content-types">
  <Default Extension="bin" ContentType="application/vnd.openxmlformats-officedocument.oleObject"/>
  <Default Extension="gif" ContentType="image/gif"/>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91" r:id="rId4"/>
  </p:sldMasterIdLst>
  <p:notesMasterIdLst>
    <p:notesMasterId r:id="rId57"/>
  </p:notesMasterIdLst>
  <p:handoutMasterIdLst>
    <p:handoutMasterId r:id="rId58"/>
  </p:handoutMasterIdLst>
  <p:sldIdLst>
    <p:sldId id="282" r:id="rId5"/>
    <p:sldId id="265" r:id="rId6"/>
    <p:sldId id="297" r:id="rId7"/>
    <p:sldId id="353" r:id="rId8"/>
    <p:sldId id="354" r:id="rId9"/>
    <p:sldId id="299" r:id="rId10"/>
    <p:sldId id="283" r:id="rId11"/>
    <p:sldId id="343" r:id="rId12"/>
    <p:sldId id="298" r:id="rId13"/>
    <p:sldId id="320" r:id="rId14"/>
    <p:sldId id="321" r:id="rId15"/>
    <p:sldId id="322" r:id="rId16"/>
    <p:sldId id="303" r:id="rId17"/>
    <p:sldId id="323" r:id="rId18"/>
    <p:sldId id="319" r:id="rId19"/>
    <p:sldId id="310" r:id="rId20"/>
    <p:sldId id="317" r:id="rId21"/>
    <p:sldId id="315" r:id="rId22"/>
    <p:sldId id="318" r:id="rId23"/>
    <p:sldId id="314" r:id="rId24"/>
    <p:sldId id="324" r:id="rId25"/>
    <p:sldId id="357" r:id="rId26"/>
    <p:sldId id="346" r:id="rId27"/>
    <p:sldId id="344" r:id="rId28"/>
    <p:sldId id="352" r:id="rId29"/>
    <p:sldId id="347" r:id="rId30"/>
    <p:sldId id="327" r:id="rId31"/>
    <p:sldId id="334" r:id="rId32"/>
    <p:sldId id="345" r:id="rId33"/>
    <p:sldId id="329" r:id="rId34"/>
    <p:sldId id="330" r:id="rId35"/>
    <p:sldId id="351" r:id="rId36"/>
    <p:sldId id="331" r:id="rId37"/>
    <p:sldId id="332" r:id="rId38"/>
    <p:sldId id="350" r:id="rId39"/>
    <p:sldId id="328" r:id="rId40"/>
    <p:sldId id="335" r:id="rId41"/>
    <p:sldId id="349" r:id="rId42"/>
    <p:sldId id="337" r:id="rId43"/>
    <p:sldId id="338" r:id="rId44"/>
    <p:sldId id="348" r:id="rId45"/>
    <p:sldId id="339" r:id="rId46"/>
    <p:sldId id="340" r:id="rId47"/>
    <p:sldId id="355" r:id="rId48"/>
    <p:sldId id="341" r:id="rId49"/>
    <p:sldId id="342" r:id="rId50"/>
    <p:sldId id="356" r:id="rId51"/>
    <p:sldId id="336" r:id="rId52"/>
    <p:sldId id="305" r:id="rId53"/>
    <p:sldId id="307" r:id="rId54"/>
    <p:sldId id="358" r:id="rId55"/>
    <p:sldId id="30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09FACB6-2CEE-4EF3-A088-13E287EF5FF3}">
          <p14:sldIdLst>
            <p14:sldId id="282"/>
          </p14:sldIdLst>
        </p14:section>
        <p14:section name="Event Content" id="{AC3BFF68-DCD8-4281-B550-BBEA888D8D81}">
          <p14:sldIdLst/>
        </p14:section>
        <p14:section name="Introduction" id="{90CF5D79-FCEF-42B0-A83A-BDFEC589DBB3}">
          <p14:sldIdLst>
            <p14:sldId id="265"/>
            <p14:sldId id="297"/>
          </p14:sldIdLst>
        </p14:section>
        <p14:section name="What are we here to learn?" id="{451D31E3-B1ED-46D8-8271-6ACDAFF83E6A}">
          <p14:sldIdLst>
            <p14:sldId id="353"/>
            <p14:sldId id="354"/>
          </p14:sldIdLst>
        </p14:section>
        <p14:section name="Scenario Introduction" id="{B89FAB13-9673-47F6-AABB-78C5E3284DAA}">
          <p14:sldIdLst>
            <p14:sldId id="299"/>
            <p14:sldId id="283"/>
            <p14:sldId id="343"/>
            <p14:sldId id="298"/>
          </p14:sldIdLst>
        </p14:section>
        <p14:section name="Beginning our Audit" id="{5DC23515-3F05-4998-8FDD-4A72382B8B73}">
          <p14:sldIdLst>
            <p14:sldId id="320"/>
            <p14:sldId id="321"/>
            <p14:sldId id="322"/>
            <p14:sldId id="303"/>
            <p14:sldId id="323"/>
            <p14:sldId id="319"/>
          </p14:sldIdLst>
        </p14:section>
        <p14:section name="SQL Server Security Model Overview" id="{2D7DA281-AA39-456B-AE2B-DB7E48332C87}">
          <p14:sldIdLst>
            <p14:sldId id="310"/>
            <p14:sldId id="317"/>
            <p14:sldId id="315"/>
            <p14:sldId id="318"/>
            <p14:sldId id="314"/>
          </p14:sldIdLst>
        </p14:section>
        <p14:section name="sysadmin" id="{1F51A0FE-C419-446B-811C-8DAF98FD505D}">
          <p14:sldIdLst>
            <p14:sldId id="324"/>
            <p14:sldId id="357"/>
            <p14:sldId id="346"/>
          </p14:sldIdLst>
        </p14:section>
        <p14:section name="Control Server" id="{C51E8531-8511-4618-B578-753A4FE310D7}">
          <p14:sldIdLst>
            <p14:sldId id="344"/>
            <p14:sldId id="352"/>
            <p14:sldId id="347"/>
          </p14:sldIdLst>
        </p14:section>
        <p14:section name="Impersonate" id="{4F8ED60C-F01C-4298-B4AF-FE8B1C8CEB5B}">
          <p14:sldIdLst>
            <p14:sldId id="327"/>
            <p14:sldId id="334"/>
            <p14:sldId id="345"/>
          </p14:sldIdLst>
        </p14:section>
        <p14:section name="db_owner" id="{224F31AA-A71C-4E0D-8385-E0BA3450731D}">
          <p14:sldIdLst>
            <p14:sldId id="329"/>
            <p14:sldId id="330"/>
            <p14:sldId id="351"/>
          </p14:sldIdLst>
        </p14:section>
        <p14:section name="db_ddladmin" id="{83F6D9CE-5FD0-497A-AFC3-61F60E3FE654}">
          <p14:sldIdLst>
            <p14:sldId id="331"/>
            <p14:sldId id="332"/>
            <p14:sldId id="350"/>
          </p14:sldIdLst>
        </p14:section>
        <p14:section name="Public" id="{A6689045-43BE-49F2-A2AE-F2B4B4744F76}">
          <p14:sldIdLst>
            <p14:sldId id="328"/>
            <p14:sldId id="335"/>
            <p14:sldId id="349"/>
          </p14:sldIdLst>
        </p14:section>
        <p14:section name="SQL Agent misconfiguration" id="{A32442D7-C349-4FCA-B842-BAF9350F5B5D}">
          <p14:sldIdLst>
            <p14:sldId id="337"/>
            <p14:sldId id="338"/>
            <p14:sldId id="348"/>
          </p14:sldIdLst>
        </p14:section>
        <p14:section name="Nested SQL Server Roles" id="{90284F68-4379-4EFB-9FC0-89CB3A7D6AD3}">
          <p14:sldIdLst>
            <p14:sldId id="339"/>
            <p14:sldId id="340"/>
            <p14:sldId id="355"/>
          </p14:sldIdLst>
        </p14:section>
        <p14:section name="Nested Active Directory Groups" id="{756D275E-F6FE-4E06-AC57-35CFC7D6E53F}">
          <p14:sldIdLst>
            <p14:sldId id="341"/>
            <p14:sldId id="342"/>
            <p14:sldId id="356"/>
          </p14:sldIdLst>
        </p14:section>
        <p14:section name="Closing Remarks" id="{DC2CB13A-1531-4A14-B53E-D37863DF9C35}">
          <p14:sldIdLst>
            <p14:sldId id="336"/>
            <p14:sldId id="305"/>
            <p14:sldId id="307"/>
            <p14:sldId id="358"/>
            <p14:sldId id="3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5BD31-0F38-4E02-BF76-CBE96C57D6E3}" v="95" dt="2021-05-18T22:05:10.668"/>
    <p1510:client id="{95D78906-3778-45D5-8AF0-10576BDFAF99}" v="17" dt="2019-09-22T20:29:04.592"/>
  </p1510:revLst>
</p1510:revInfo>
</file>

<file path=ppt/tableStyles.xml><?xml version="1.0" encoding="utf-8"?>
<a:tblStyleLst xmlns:a="http://schemas.openxmlformats.org/drawingml/2006/main" def="{8EC20E35-A176-4012-BC5E-935CFFF8708E}"/>
</file>

<file path=ppt/viewProps.xml><?xml version="1.0" encoding="utf-8"?>
<p:viewPr xmlns:a="http://schemas.openxmlformats.org/drawingml/2006/main" xmlns:r="http://schemas.openxmlformats.org/officeDocument/2006/relationships" xmlns:p="http://schemas.openxmlformats.org/presentationml/2006/main">
  <p:normalViewPr>
    <p:restoredLeft sz="17034" autoAdjust="0"/>
    <p:restoredTop sz="66870" autoAdjust="0"/>
  </p:normalViewPr>
  <p:slideViewPr>
    <p:cSldViewPr snapToGrid="0">
      <p:cViewPr varScale="1">
        <p:scale>
          <a:sx n="74" d="100"/>
          <a:sy n="74" d="100"/>
        </p:scale>
        <p:origin x="1872" y="72"/>
      </p:cViewPr>
      <p:guideLst/>
    </p:cSldViewPr>
  </p:slideViewPr>
  <p:outlineViewPr>
    <p:cViewPr>
      <p:scale>
        <a:sx n="33" d="100"/>
        <a:sy n="33" d="100"/>
      </p:scale>
      <p:origin x="0" y="-8496"/>
    </p:cViewPr>
  </p:outlineViewPr>
  <p:notesTextViewPr>
    <p:cViewPr>
      <p:scale>
        <a:sx n="3" d="2"/>
        <a:sy n="3" d="2"/>
      </p:scale>
      <p:origin x="0" y="0"/>
    </p:cViewPr>
  </p:notesTextViewPr>
  <p:sorterViewPr>
    <p:cViewPr>
      <p:scale>
        <a:sx n="100" d="100"/>
        <a:sy n="100" d="100"/>
      </p:scale>
      <p:origin x="0" y="-12240"/>
    </p:cViewPr>
  </p:sorterViewPr>
  <p:notesViewPr>
    <p:cSldViewPr snapToGrid="0">
      <p:cViewPr varScale="1">
        <p:scale>
          <a:sx n="84" d="100"/>
          <a:sy n="84" d="100"/>
        </p:scale>
        <p:origin x="319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746775-DB92-44BD-A433-E68B137E50A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92A26592-A54D-44B5-B332-3A6F448B903C}">
      <dgm:prSet phldrT="[Text]" custT="1"/>
      <dgm:spPr/>
      <dgm:t>
        <a:bodyPr/>
        <a:lstStyle/>
        <a:p>
          <a:r>
            <a:rPr lang="en-US" sz="1600" dirty="0"/>
            <a:t>…Operator</a:t>
          </a:r>
        </a:p>
      </dgm:t>
    </dgm:pt>
    <dgm:pt modelId="{A40D8463-A9EB-4A43-B237-49A1CD7C3DBC}" type="parTrans" cxnId="{5D4246EA-9C69-4C8F-9B59-D9A1077B09E1}">
      <dgm:prSet/>
      <dgm:spPr/>
      <dgm:t>
        <a:bodyPr/>
        <a:lstStyle/>
        <a:p>
          <a:endParaRPr lang="en-US"/>
        </a:p>
      </dgm:t>
    </dgm:pt>
    <dgm:pt modelId="{459CC6B2-6C93-45DD-AAC7-249F1CC408CD}" type="sibTrans" cxnId="{5D4246EA-9C69-4C8F-9B59-D9A1077B09E1}">
      <dgm:prSet/>
      <dgm:spPr/>
      <dgm:t>
        <a:bodyPr/>
        <a:lstStyle/>
        <a:p>
          <a:endParaRPr lang="en-US"/>
        </a:p>
      </dgm:t>
    </dgm:pt>
    <dgm:pt modelId="{17DAE260-F05C-466E-802F-830ACF3E484D}">
      <dgm:prSet phldrT="[Text]" custT="1"/>
      <dgm:spPr/>
      <dgm:t>
        <a:bodyPr/>
        <a:lstStyle/>
        <a:p>
          <a:r>
            <a:rPr lang="en-US" sz="1600" dirty="0"/>
            <a:t>…</a:t>
          </a:r>
          <a:r>
            <a:rPr lang="en-US" sz="1600" dirty="0" err="1"/>
            <a:t>UserRole</a:t>
          </a:r>
          <a:endParaRPr lang="en-US" sz="1600" dirty="0"/>
        </a:p>
      </dgm:t>
    </dgm:pt>
    <dgm:pt modelId="{64378768-1F81-4E04-8FFA-0297998EDBEF}" type="parTrans" cxnId="{26D77D0F-7669-4CF4-AEF9-4AE62D72E897}">
      <dgm:prSet/>
      <dgm:spPr/>
      <dgm:t>
        <a:bodyPr/>
        <a:lstStyle/>
        <a:p>
          <a:endParaRPr lang="en-US"/>
        </a:p>
      </dgm:t>
    </dgm:pt>
    <dgm:pt modelId="{A9808BDB-A764-4992-8F97-4BF70C689F96}" type="sibTrans" cxnId="{26D77D0F-7669-4CF4-AEF9-4AE62D72E897}">
      <dgm:prSet/>
      <dgm:spPr/>
      <dgm:t>
        <a:bodyPr/>
        <a:lstStyle/>
        <a:p>
          <a:endParaRPr lang="en-US"/>
        </a:p>
      </dgm:t>
    </dgm:pt>
    <dgm:pt modelId="{D0D8C5FA-9972-4861-92B6-F2310D815F2D}">
      <dgm:prSet phldrT="[Text]" custT="1"/>
      <dgm:spPr/>
      <dgm:t>
        <a:bodyPr/>
        <a:lstStyle/>
        <a:p>
          <a:r>
            <a:rPr lang="en-US" sz="1600" dirty="0"/>
            <a:t>…</a:t>
          </a:r>
          <a:r>
            <a:rPr lang="en-US" sz="1600" dirty="0" err="1"/>
            <a:t>ReaderRole</a:t>
          </a:r>
          <a:endParaRPr lang="en-US" sz="1600" dirty="0"/>
        </a:p>
      </dgm:t>
    </dgm:pt>
    <dgm:pt modelId="{E2DA526A-073C-423B-B49E-9DB54BFA328D}" type="parTrans" cxnId="{35338331-44B4-47A2-942B-04FE574D0436}">
      <dgm:prSet/>
      <dgm:spPr/>
      <dgm:t>
        <a:bodyPr/>
        <a:lstStyle/>
        <a:p>
          <a:endParaRPr lang="en-US"/>
        </a:p>
      </dgm:t>
    </dgm:pt>
    <dgm:pt modelId="{579F31F3-291B-4937-A965-4F54B234FCFA}" type="sibTrans" cxnId="{35338331-44B4-47A2-942B-04FE574D0436}">
      <dgm:prSet/>
      <dgm:spPr/>
      <dgm:t>
        <a:bodyPr/>
        <a:lstStyle/>
        <a:p>
          <a:endParaRPr lang="en-US"/>
        </a:p>
      </dgm:t>
    </dgm:pt>
    <dgm:pt modelId="{7AC7ABC5-1C09-4D2E-8BFC-F6F007A9FE16}" type="pres">
      <dgm:prSet presAssocID="{70746775-DB92-44BD-A433-E68B137E50A4}" presName="Name0" presStyleCnt="0">
        <dgm:presLayoutVars>
          <dgm:chMax val="7"/>
          <dgm:resizeHandles val="exact"/>
        </dgm:presLayoutVars>
      </dgm:prSet>
      <dgm:spPr/>
    </dgm:pt>
    <dgm:pt modelId="{2D688335-E3D1-40E3-8F67-0A5CFA804AAA}" type="pres">
      <dgm:prSet presAssocID="{70746775-DB92-44BD-A433-E68B137E50A4}" presName="comp1" presStyleCnt="0"/>
      <dgm:spPr/>
    </dgm:pt>
    <dgm:pt modelId="{67974E7F-25C0-4026-8749-247F3772622A}" type="pres">
      <dgm:prSet presAssocID="{70746775-DB92-44BD-A433-E68B137E50A4}" presName="circle1" presStyleLbl="node1" presStyleIdx="0" presStyleCnt="3" custLinFactNeighborX="-1428"/>
      <dgm:spPr/>
    </dgm:pt>
    <dgm:pt modelId="{79BF3BCD-78E6-44FC-84CE-ED469A0523A7}" type="pres">
      <dgm:prSet presAssocID="{70746775-DB92-44BD-A433-E68B137E50A4}" presName="c1text" presStyleLbl="node1" presStyleIdx="0" presStyleCnt="3">
        <dgm:presLayoutVars>
          <dgm:bulletEnabled val="1"/>
        </dgm:presLayoutVars>
      </dgm:prSet>
      <dgm:spPr/>
    </dgm:pt>
    <dgm:pt modelId="{99D9BDCB-0B6F-4AA2-A217-00E58810E629}" type="pres">
      <dgm:prSet presAssocID="{70746775-DB92-44BD-A433-E68B137E50A4}" presName="comp2" presStyleCnt="0"/>
      <dgm:spPr/>
    </dgm:pt>
    <dgm:pt modelId="{85A116B7-9BD2-4F51-A134-522B9E8F6439}" type="pres">
      <dgm:prSet presAssocID="{70746775-DB92-44BD-A433-E68B137E50A4}" presName="circle2" presStyleLbl="node1" presStyleIdx="1" presStyleCnt="3"/>
      <dgm:spPr/>
    </dgm:pt>
    <dgm:pt modelId="{F10C89DE-8DFC-4D15-A374-4D41CCDFB093}" type="pres">
      <dgm:prSet presAssocID="{70746775-DB92-44BD-A433-E68B137E50A4}" presName="c2text" presStyleLbl="node1" presStyleIdx="1" presStyleCnt="3">
        <dgm:presLayoutVars>
          <dgm:bulletEnabled val="1"/>
        </dgm:presLayoutVars>
      </dgm:prSet>
      <dgm:spPr/>
    </dgm:pt>
    <dgm:pt modelId="{0BE1B6F4-1156-4F6F-A353-116F356C27D0}" type="pres">
      <dgm:prSet presAssocID="{70746775-DB92-44BD-A433-E68B137E50A4}" presName="comp3" presStyleCnt="0"/>
      <dgm:spPr/>
    </dgm:pt>
    <dgm:pt modelId="{E8820240-5EA1-4BA8-B06A-B8D258F25604}" type="pres">
      <dgm:prSet presAssocID="{70746775-DB92-44BD-A433-E68B137E50A4}" presName="circle3" presStyleLbl="node1" presStyleIdx="2" presStyleCnt="3"/>
      <dgm:spPr/>
    </dgm:pt>
    <dgm:pt modelId="{4B7BC950-5736-4136-8D27-3EABB77A0CA1}" type="pres">
      <dgm:prSet presAssocID="{70746775-DB92-44BD-A433-E68B137E50A4}" presName="c3text" presStyleLbl="node1" presStyleIdx="2" presStyleCnt="3">
        <dgm:presLayoutVars>
          <dgm:bulletEnabled val="1"/>
        </dgm:presLayoutVars>
      </dgm:prSet>
      <dgm:spPr/>
    </dgm:pt>
  </dgm:ptLst>
  <dgm:cxnLst>
    <dgm:cxn modelId="{26D77D0F-7669-4CF4-AEF9-4AE62D72E897}" srcId="{70746775-DB92-44BD-A433-E68B137E50A4}" destId="{17DAE260-F05C-466E-802F-830ACF3E484D}" srcOrd="2" destOrd="0" parTransId="{64378768-1F81-4E04-8FFA-0297998EDBEF}" sibTransId="{A9808BDB-A764-4992-8F97-4BF70C689F96}"/>
    <dgm:cxn modelId="{BA64712D-047E-4CC0-8801-68F33A68CA84}" type="presOf" srcId="{17DAE260-F05C-466E-802F-830ACF3E484D}" destId="{E8820240-5EA1-4BA8-B06A-B8D258F25604}" srcOrd="0" destOrd="0" presId="urn:microsoft.com/office/officeart/2005/8/layout/venn2"/>
    <dgm:cxn modelId="{35338331-44B4-47A2-942B-04FE574D0436}" srcId="{70746775-DB92-44BD-A433-E68B137E50A4}" destId="{D0D8C5FA-9972-4861-92B6-F2310D815F2D}" srcOrd="1" destOrd="0" parTransId="{E2DA526A-073C-423B-B49E-9DB54BFA328D}" sibTransId="{579F31F3-291B-4937-A965-4F54B234FCFA}"/>
    <dgm:cxn modelId="{9FD50861-31C0-4F9E-8C05-F1E0D30A606F}" type="presOf" srcId="{D0D8C5FA-9972-4861-92B6-F2310D815F2D}" destId="{85A116B7-9BD2-4F51-A134-522B9E8F6439}" srcOrd="0" destOrd="0" presId="urn:microsoft.com/office/officeart/2005/8/layout/venn2"/>
    <dgm:cxn modelId="{B121B342-6ACB-46EE-8179-2255C56CE25A}" type="presOf" srcId="{17DAE260-F05C-466E-802F-830ACF3E484D}" destId="{4B7BC950-5736-4136-8D27-3EABB77A0CA1}" srcOrd="1" destOrd="0" presId="urn:microsoft.com/office/officeart/2005/8/layout/venn2"/>
    <dgm:cxn modelId="{4EF24669-F69F-429F-851E-E7B668A428EC}" type="presOf" srcId="{D0D8C5FA-9972-4861-92B6-F2310D815F2D}" destId="{F10C89DE-8DFC-4D15-A374-4D41CCDFB093}" srcOrd="1" destOrd="0" presId="urn:microsoft.com/office/officeart/2005/8/layout/venn2"/>
    <dgm:cxn modelId="{FA1AD051-5C11-4700-B368-43E3BC8C3F52}" type="presOf" srcId="{92A26592-A54D-44B5-B332-3A6F448B903C}" destId="{79BF3BCD-78E6-44FC-84CE-ED469A0523A7}" srcOrd="1" destOrd="0" presId="urn:microsoft.com/office/officeart/2005/8/layout/venn2"/>
    <dgm:cxn modelId="{B0C9B9A1-366C-47F7-BB4F-B387C8B23D51}" type="presOf" srcId="{92A26592-A54D-44B5-B332-3A6F448B903C}" destId="{67974E7F-25C0-4026-8749-247F3772622A}" srcOrd="0" destOrd="0" presId="urn:microsoft.com/office/officeart/2005/8/layout/venn2"/>
    <dgm:cxn modelId="{5D4246EA-9C69-4C8F-9B59-D9A1077B09E1}" srcId="{70746775-DB92-44BD-A433-E68B137E50A4}" destId="{92A26592-A54D-44B5-B332-3A6F448B903C}" srcOrd="0" destOrd="0" parTransId="{A40D8463-A9EB-4A43-B237-49A1CD7C3DBC}" sibTransId="{459CC6B2-6C93-45DD-AAC7-249F1CC408CD}"/>
    <dgm:cxn modelId="{7F9CA0FF-9D56-4765-A617-5B66C997CDFF}" type="presOf" srcId="{70746775-DB92-44BD-A433-E68B137E50A4}" destId="{7AC7ABC5-1C09-4D2E-8BFC-F6F007A9FE16}" srcOrd="0" destOrd="0" presId="urn:microsoft.com/office/officeart/2005/8/layout/venn2"/>
    <dgm:cxn modelId="{63146475-A132-4291-93F1-D29C34389ED5}" type="presParOf" srcId="{7AC7ABC5-1C09-4D2E-8BFC-F6F007A9FE16}" destId="{2D688335-E3D1-40E3-8F67-0A5CFA804AAA}" srcOrd="0" destOrd="0" presId="urn:microsoft.com/office/officeart/2005/8/layout/venn2"/>
    <dgm:cxn modelId="{F1E073D3-33F8-4777-8651-0847DF7B8E91}" type="presParOf" srcId="{2D688335-E3D1-40E3-8F67-0A5CFA804AAA}" destId="{67974E7F-25C0-4026-8749-247F3772622A}" srcOrd="0" destOrd="0" presId="urn:microsoft.com/office/officeart/2005/8/layout/venn2"/>
    <dgm:cxn modelId="{106163CD-2017-40ED-B58B-E43B999B7B98}" type="presParOf" srcId="{2D688335-E3D1-40E3-8F67-0A5CFA804AAA}" destId="{79BF3BCD-78E6-44FC-84CE-ED469A0523A7}" srcOrd="1" destOrd="0" presId="urn:microsoft.com/office/officeart/2005/8/layout/venn2"/>
    <dgm:cxn modelId="{00BC79F6-43FC-4414-B2AA-5D6EE6E9FBC0}" type="presParOf" srcId="{7AC7ABC5-1C09-4D2E-8BFC-F6F007A9FE16}" destId="{99D9BDCB-0B6F-4AA2-A217-00E58810E629}" srcOrd="1" destOrd="0" presId="urn:microsoft.com/office/officeart/2005/8/layout/venn2"/>
    <dgm:cxn modelId="{06670609-398B-4903-8FE3-2138229EFF9C}" type="presParOf" srcId="{99D9BDCB-0B6F-4AA2-A217-00E58810E629}" destId="{85A116B7-9BD2-4F51-A134-522B9E8F6439}" srcOrd="0" destOrd="0" presId="urn:microsoft.com/office/officeart/2005/8/layout/venn2"/>
    <dgm:cxn modelId="{43183F33-6701-4BA6-BF39-8107DB05AC6F}" type="presParOf" srcId="{99D9BDCB-0B6F-4AA2-A217-00E58810E629}" destId="{F10C89DE-8DFC-4D15-A374-4D41CCDFB093}" srcOrd="1" destOrd="0" presId="urn:microsoft.com/office/officeart/2005/8/layout/venn2"/>
    <dgm:cxn modelId="{26F47336-DF90-4832-8AA2-A60D65B8C378}" type="presParOf" srcId="{7AC7ABC5-1C09-4D2E-8BFC-F6F007A9FE16}" destId="{0BE1B6F4-1156-4F6F-A353-116F356C27D0}" srcOrd="2" destOrd="0" presId="urn:microsoft.com/office/officeart/2005/8/layout/venn2"/>
    <dgm:cxn modelId="{7FA49A43-E221-42C6-A788-2BBA0BB32A2C}" type="presParOf" srcId="{0BE1B6F4-1156-4F6F-A353-116F356C27D0}" destId="{E8820240-5EA1-4BA8-B06A-B8D258F25604}" srcOrd="0" destOrd="0" presId="urn:microsoft.com/office/officeart/2005/8/layout/venn2"/>
    <dgm:cxn modelId="{B336C05A-EF23-4A5D-8D32-1D59098C12DA}" type="presParOf" srcId="{0BE1B6F4-1156-4F6F-A353-116F356C27D0}" destId="{4B7BC950-5736-4136-8D27-3EABB77A0CA1}"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74E7F-25C0-4026-8749-247F3772622A}">
      <dsp:nvSpPr>
        <dsp:cNvPr id="0" name=""/>
        <dsp:cNvSpPr/>
      </dsp:nvSpPr>
      <dsp:spPr>
        <a:xfrm>
          <a:off x="791369" y="0"/>
          <a:ext cx="4053056" cy="405305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…Operator</a:t>
          </a:r>
        </a:p>
      </dsp:txBody>
      <dsp:txXfrm>
        <a:off x="2109626" y="202652"/>
        <a:ext cx="1416543" cy="607958"/>
      </dsp:txXfrm>
    </dsp:sp>
    <dsp:sp modelId="{85A116B7-9BD2-4F51-A134-522B9E8F6439}">
      <dsp:nvSpPr>
        <dsp:cNvPr id="0" name=""/>
        <dsp:cNvSpPr/>
      </dsp:nvSpPr>
      <dsp:spPr>
        <a:xfrm>
          <a:off x="1355879" y="1013263"/>
          <a:ext cx="3039792" cy="30397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ReaderRole</a:t>
          </a:r>
          <a:endParaRPr lang="en-US" sz="1600" kern="1200" dirty="0"/>
        </a:p>
      </dsp:txBody>
      <dsp:txXfrm>
        <a:off x="2167503" y="1203250"/>
        <a:ext cx="1416543" cy="569961"/>
      </dsp:txXfrm>
    </dsp:sp>
    <dsp:sp modelId="{E8820240-5EA1-4BA8-B06A-B8D258F25604}">
      <dsp:nvSpPr>
        <dsp:cNvPr id="0" name=""/>
        <dsp:cNvSpPr/>
      </dsp:nvSpPr>
      <dsp:spPr>
        <a:xfrm>
          <a:off x="1862511" y="2026528"/>
          <a:ext cx="2026528" cy="202652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t>
          </a:r>
          <a:r>
            <a:rPr lang="en-US" sz="1600" kern="1200" dirty="0" err="1"/>
            <a:t>UserRole</a:t>
          </a:r>
          <a:endParaRPr lang="en-US" sz="1600" kern="1200" dirty="0"/>
        </a:p>
      </dsp:txBody>
      <dsp:txXfrm>
        <a:off x="2159289" y="2533159"/>
        <a:ext cx="1432971" cy="101326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2021/08/12</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2021/08/12</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rapid7.com/db/modules/auxiliary/admin/mssql/mssql_escalate_dbowner_sqli"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www.rapid7.com/db/modules/exploit/windows/mssql/mssql_clr_payloa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rapid7.com/db/modules/exploit/windows/mssql/mssql_clr_payload"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 not speak on behalf of my employer.  Nothing in this talk should be constituted as legal advice.  Always discuss any security or permissions related concerns with your internal security, legal and/or compliance teams </a:t>
            </a:r>
            <a:r>
              <a:rPr lang="en-US"/>
              <a:t>to ensure </a:t>
            </a:r>
            <a:r>
              <a:rPr lang="en-US" dirty="0"/>
              <a:t>that you get industry and company specific guidance.</a:t>
            </a:r>
          </a:p>
        </p:txBody>
      </p:sp>
      <p:sp>
        <p:nvSpPr>
          <p:cNvPr id="4" name="Slide Number Placeholder 3"/>
          <p:cNvSpPr>
            <a:spLocks noGrp="1"/>
          </p:cNvSpPr>
          <p:nvPr>
            <p:ph type="sldNum" sz="quarter" idx="5"/>
          </p:nvPr>
        </p:nvSpPr>
        <p:spPr/>
        <p:txBody>
          <a:bodyPr/>
          <a:lstStyle/>
          <a:p>
            <a:fld id="{8530193B-564F-4854-8A52-728F3FB19C85}" type="slidenum">
              <a:rPr lang="en-ZA" smtClean="0"/>
              <a:t>3</a:t>
            </a:fld>
            <a:endParaRPr lang="en-ZA" dirty="0"/>
          </a:p>
        </p:txBody>
      </p:sp>
    </p:spTree>
    <p:extLst>
      <p:ext uri="{BB962C8B-B14F-4D97-AF65-F5344CB8AC3E}">
        <p14:creationId xmlns:p14="http://schemas.microsoft.com/office/powerpoint/2010/main" val="359771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 level permissions control access to log in to the server in the case on non-contained databases.  These permissions also grant significant control over how the SQL OS functions and allow major changes to be made, including possible denial of service, authentication method changes, trace flag changes, login changes, database creation/destruction, bulk operations, etc.  Extreme care should be exercised over the sysadmin, </a:t>
            </a:r>
            <a:r>
              <a:rPr lang="en-US" dirty="0" err="1"/>
              <a:t>securityadmin</a:t>
            </a:r>
            <a:r>
              <a:rPr lang="en-US" dirty="0"/>
              <a:t>  and control server roles, with other roles being important in other ways.</a:t>
            </a:r>
          </a:p>
          <a:p>
            <a:endParaRPr lang="en-US" dirty="0"/>
          </a:p>
          <a:p>
            <a:r>
              <a:rPr lang="en-US" dirty="0"/>
              <a:t>Typically I focus on sysadmin and </a:t>
            </a:r>
            <a:r>
              <a:rPr lang="en-US" dirty="0" err="1"/>
              <a:t>securityadmin</a:t>
            </a:r>
            <a:r>
              <a:rPr lang="en-US" dirty="0"/>
              <a:t> on my first pass with Control Server as an honorable mention.  The other roles are very powerful in their own right but are less critical vulnerabilities.</a:t>
            </a:r>
          </a:p>
        </p:txBody>
      </p:sp>
      <p:sp>
        <p:nvSpPr>
          <p:cNvPr id="4" name="Slide Number Placeholder 3"/>
          <p:cNvSpPr>
            <a:spLocks noGrp="1"/>
          </p:cNvSpPr>
          <p:nvPr>
            <p:ph type="sldNum" sz="quarter" idx="5"/>
          </p:nvPr>
        </p:nvSpPr>
        <p:spPr/>
        <p:txBody>
          <a:bodyPr/>
          <a:lstStyle/>
          <a:p>
            <a:fld id="{8530193B-564F-4854-8A52-728F3FB19C85}" type="slidenum">
              <a:rPr lang="en-ZA" smtClean="0"/>
              <a:t>17</a:t>
            </a:fld>
            <a:endParaRPr lang="en-ZA" dirty="0"/>
          </a:p>
        </p:txBody>
      </p:sp>
    </p:spTree>
    <p:extLst>
      <p:ext uri="{BB962C8B-B14F-4D97-AF65-F5344CB8AC3E}">
        <p14:creationId xmlns:p14="http://schemas.microsoft.com/office/powerpoint/2010/main" val="147687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level roles grant blanket access to a particular class of securable.  These are often used in cases where granular object level permissions have not been identified, or schema level security has not been implemented.  Granted roles should be scrutinized to ensure the minimal permissions required have been granted.  This could be difficult to pair back if an application has been around a long time in the environment however, the first step is identifying this as a vulnerability.</a:t>
            </a:r>
          </a:p>
        </p:txBody>
      </p:sp>
      <p:sp>
        <p:nvSpPr>
          <p:cNvPr id="4" name="Slide Number Placeholder 3"/>
          <p:cNvSpPr>
            <a:spLocks noGrp="1"/>
          </p:cNvSpPr>
          <p:nvPr>
            <p:ph type="sldNum" sz="quarter" idx="5"/>
          </p:nvPr>
        </p:nvSpPr>
        <p:spPr/>
        <p:txBody>
          <a:bodyPr/>
          <a:lstStyle/>
          <a:p>
            <a:fld id="{8530193B-564F-4854-8A52-728F3FB19C85}" type="slidenum">
              <a:rPr lang="en-ZA" smtClean="0"/>
              <a:t>18</a:t>
            </a:fld>
            <a:endParaRPr lang="en-ZA" dirty="0"/>
          </a:p>
        </p:txBody>
      </p:sp>
    </p:spTree>
    <p:extLst>
      <p:ext uri="{BB962C8B-B14F-4D97-AF65-F5344CB8AC3E}">
        <p14:creationId xmlns:p14="http://schemas.microsoft.com/office/powerpoint/2010/main" val="259863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area I have found to be commonly misunderstood.  The permissions of SQL Server Agent are concentric which can be observed by looking at the internal role assignments.  Each inner role is a member of the outer role, until you reach Operator which has the most permissions.  This role should be granted with care as this grants access to utilize any proxy present on the server.  The common predicament is that development or support personnel need access for troubleshooting of Agent Jobs, however the dictate has been that no one shall own their own jobs.  This is well intended as this prevents a job from breaking when the Active Directory account is disabled, however, this also means that more privileges are needed in order to change the owner of the job.  Should a bastion host system be present in the organization an audited account could be utilized as the mechanism of providing troubleshooting access.  This account would have the non-repudiation issue covered through the audited account check-out process with no capability of viewing the password.</a:t>
            </a:r>
          </a:p>
        </p:txBody>
      </p:sp>
      <p:sp>
        <p:nvSpPr>
          <p:cNvPr id="4" name="Slide Number Placeholder 3"/>
          <p:cNvSpPr>
            <a:spLocks noGrp="1"/>
          </p:cNvSpPr>
          <p:nvPr>
            <p:ph type="sldNum" sz="quarter" idx="5"/>
          </p:nvPr>
        </p:nvSpPr>
        <p:spPr/>
        <p:txBody>
          <a:bodyPr/>
          <a:lstStyle/>
          <a:p>
            <a:fld id="{8530193B-564F-4854-8A52-728F3FB19C85}" type="slidenum">
              <a:rPr lang="en-ZA" smtClean="0"/>
              <a:t>20</a:t>
            </a:fld>
            <a:endParaRPr lang="en-ZA" dirty="0"/>
          </a:p>
        </p:txBody>
      </p:sp>
    </p:spTree>
    <p:extLst>
      <p:ext uri="{BB962C8B-B14F-4D97-AF65-F5344CB8AC3E}">
        <p14:creationId xmlns:p14="http://schemas.microsoft.com/office/powerpoint/2010/main" val="159692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our Excel file output in hand, we just need to run a sort and filter on the </a:t>
            </a:r>
            <a:r>
              <a:rPr lang="en-US" dirty="0" err="1"/>
              <a:t>RoleSecurableClass</a:t>
            </a:r>
            <a:r>
              <a:rPr lang="en-US" dirty="0"/>
              <a:t> to find our sysadmin logins.  We will make a note of the following logins, </a:t>
            </a:r>
            <a:r>
              <a:rPr lang="en-US" dirty="0" err="1"/>
              <a:t>sa</a:t>
            </a:r>
            <a:r>
              <a:rPr lang="en-US" dirty="0"/>
              <a:t> and TRAVIS-PAGE\DBA as these will be referenced later.  As an example, the TRAVIS-PAGE\Administrator was an artifact of the lab build, however, this is a domain admin account and could be a critical finding in an environment.  Also of note is the use the group TRAVIS-PAGE\DBA as a sysadmin group membership across the fictional organization.  This is a common practice in many organizations as a mechanism of ease of management, however this becomes an easy mechanism for a malicious employee to elevate their privilege and potentially steal data.  Just like we segment our networks we should segment our groups so that if a group membership is compromised then the scope of risk is likewise segmented to a smaller pool of impacted services/computers/users.  These high risk groups should also be audited as the churn in the group membership is likely to be small and easily monitored.</a:t>
            </a:r>
          </a:p>
        </p:txBody>
      </p:sp>
      <p:sp>
        <p:nvSpPr>
          <p:cNvPr id="4" name="Slide Number Placeholder 3"/>
          <p:cNvSpPr>
            <a:spLocks noGrp="1"/>
          </p:cNvSpPr>
          <p:nvPr>
            <p:ph type="sldNum" sz="quarter" idx="5"/>
          </p:nvPr>
        </p:nvSpPr>
        <p:spPr/>
        <p:txBody>
          <a:bodyPr/>
          <a:lstStyle/>
          <a:p>
            <a:fld id="{8530193B-564F-4854-8A52-728F3FB19C85}" type="slidenum">
              <a:rPr lang="en-ZA" smtClean="0"/>
              <a:t>22</a:t>
            </a:fld>
            <a:endParaRPr lang="en-ZA" dirty="0"/>
          </a:p>
        </p:txBody>
      </p:sp>
    </p:spTree>
    <p:extLst>
      <p:ext uri="{BB962C8B-B14F-4D97-AF65-F5344CB8AC3E}">
        <p14:creationId xmlns:p14="http://schemas.microsoft.com/office/powerpoint/2010/main" val="396484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interesting scenario.  This demonstrates a web application being granted impersonate on </a:t>
            </a:r>
            <a:r>
              <a:rPr lang="en-US" dirty="0" err="1"/>
              <a:t>sa</a:t>
            </a:r>
            <a:r>
              <a:rPr lang="en-US" dirty="0"/>
              <a:t>.  This may seem highly impractical, however, there is a Metasploit module in the wild that looks specifically for this misconfiguration.</a:t>
            </a:r>
          </a:p>
        </p:txBody>
      </p:sp>
      <p:sp>
        <p:nvSpPr>
          <p:cNvPr id="4" name="Slide Number Placeholder 3"/>
          <p:cNvSpPr>
            <a:spLocks noGrp="1"/>
          </p:cNvSpPr>
          <p:nvPr>
            <p:ph type="sldNum" sz="quarter" idx="5"/>
          </p:nvPr>
        </p:nvSpPr>
        <p:spPr/>
        <p:txBody>
          <a:bodyPr/>
          <a:lstStyle/>
          <a:p>
            <a:fld id="{8530193B-564F-4854-8A52-728F3FB19C85}" type="slidenum">
              <a:rPr lang="en-ZA" smtClean="0"/>
              <a:t>28</a:t>
            </a:fld>
            <a:endParaRPr lang="en-ZA" dirty="0"/>
          </a:p>
        </p:txBody>
      </p:sp>
    </p:spTree>
    <p:extLst>
      <p:ext uri="{BB962C8B-B14F-4D97-AF65-F5344CB8AC3E}">
        <p14:creationId xmlns:p14="http://schemas.microsoft.com/office/powerpoint/2010/main" val="1293761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Stormtrooper user represents an individual user that has been granted </a:t>
            </a:r>
            <a:r>
              <a:rPr lang="en-US" dirty="0" err="1"/>
              <a:t>db_owner</a:t>
            </a:r>
            <a:r>
              <a:rPr lang="en-US" dirty="0"/>
              <a:t> for unknown reasons</a:t>
            </a:r>
          </a:p>
          <a:p>
            <a:endParaRPr lang="en-US" dirty="0"/>
          </a:p>
          <a:p>
            <a:r>
              <a:rPr lang="en-US" dirty="0" err="1"/>
              <a:t>DeathStarPayroll</a:t>
            </a:r>
            <a:r>
              <a:rPr lang="en-US" dirty="0"/>
              <a:t> has been granted </a:t>
            </a:r>
            <a:r>
              <a:rPr lang="en-US" dirty="0" err="1"/>
              <a:t>db_owner</a:t>
            </a:r>
            <a:r>
              <a:rPr lang="en-US" dirty="0"/>
              <a:t> for potentially legitimate reasons per the vendor but this warrants investigation</a:t>
            </a:r>
          </a:p>
        </p:txBody>
      </p:sp>
      <p:sp>
        <p:nvSpPr>
          <p:cNvPr id="4" name="Slide Number Placeholder 3"/>
          <p:cNvSpPr>
            <a:spLocks noGrp="1"/>
          </p:cNvSpPr>
          <p:nvPr>
            <p:ph type="sldNum" sz="quarter" idx="5"/>
          </p:nvPr>
        </p:nvSpPr>
        <p:spPr/>
        <p:txBody>
          <a:bodyPr/>
          <a:lstStyle/>
          <a:p>
            <a:fld id="{8530193B-564F-4854-8A52-728F3FB19C85}" type="slidenum">
              <a:rPr lang="en-ZA" smtClean="0"/>
              <a:t>31</a:t>
            </a:fld>
            <a:endParaRPr lang="en-ZA" dirty="0"/>
          </a:p>
        </p:txBody>
      </p:sp>
    </p:spTree>
    <p:extLst>
      <p:ext uri="{BB962C8B-B14F-4D97-AF65-F5344CB8AC3E}">
        <p14:creationId xmlns:p14="http://schemas.microsoft.com/office/powerpoint/2010/main" val="2903300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https://www.rapid7.com/db/modules/auxiliary/admin/mssql/mssql_escalate_dbowner_sqli</a:t>
            </a:r>
            <a:endParaRPr lang="en-US" dirty="0"/>
          </a:p>
          <a:p>
            <a:r>
              <a:rPr lang="en-US" dirty="0">
                <a:hlinkClick r:id="rId4"/>
              </a:rPr>
              <a:t>https://www.rapid7.com/db/modules/exploit/windows/mssql/mssql_clr_payload</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32</a:t>
            </a:fld>
            <a:endParaRPr lang="en-ZA" dirty="0"/>
          </a:p>
        </p:txBody>
      </p:sp>
    </p:spTree>
    <p:extLst>
      <p:ext uri="{BB962C8B-B14F-4D97-AF65-F5344CB8AC3E}">
        <p14:creationId xmlns:p14="http://schemas.microsoft.com/office/powerpoint/2010/main" val="1430007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demonstrating in this case that a developer has requested the </a:t>
            </a:r>
            <a:r>
              <a:rPr lang="en-US" dirty="0" err="1"/>
              <a:t>db_ddladmin</a:t>
            </a:r>
            <a:r>
              <a:rPr lang="en-US" dirty="0"/>
              <a:t> role for their ETL project which has legitimate need for truncate permissions on the staging tables.  This role could result in ability to make damaging changes to live data if the live data exists in the same database.  There could be legitimate usages for this, but this is a case where knowing the application is key.  A better solution would be for the truncate routines would be to perform these via stored procedure and code sign the procedures with a certificate that has the appropriate alter table object permissions for only the required tables.  This process means that the certificate is never capable of a login, but instead appends the permissions at runtime that it is assigned because it has signed the module.</a:t>
            </a:r>
          </a:p>
        </p:txBody>
      </p:sp>
      <p:sp>
        <p:nvSpPr>
          <p:cNvPr id="4" name="Slide Number Placeholder 3"/>
          <p:cNvSpPr>
            <a:spLocks noGrp="1"/>
          </p:cNvSpPr>
          <p:nvPr>
            <p:ph type="sldNum" sz="quarter" idx="5"/>
          </p:nvPr>
        </p:nvSpPr>
        <p:spPr/>
        <p:txBody>
          <a:bodyPr/>
          <a:lstStyle/>
          <a:p>
            <a:fld id="{8530193B-564F-4854-8A52-728F3FB19C85}" type="slidenum">
              <a:rPr lang="en-ZA" smtClean="0"/>
              <a:t>34</a:t>
            </a:fld>
            <a:endParaRPr lang="en-ZA" dirty="0"/>
          </a:p>
        </p:txBody>
      </p:sp>
    </p:spTree>
    <p:extLst>
      <p:ext uri="{BB962C8B-B14F-4D97-AF65-F5344CB8AC3E}">
        <p14:creationId xmlns:p14="http://schemas.microsoft.com/office/powerpoint/2010/main" val="110610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https://www.rapid7.com/db/modules/exploit/windows/mssql/mssql_clr_payload</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35</a:t>
            </a:fld>
            <a:endParaRPr lang="en-ZA" dirty="0"/>
          </a:p>
        </p:txBody>
      </p:sp>
    </p:spTree>
    <p:extLst>
      <p:ext uri="{BB962C8B-B14F-4D97-AF65-F5344CB8AC3E}">
        <p14:creationId xmlns:p14="http://schemas.microsoft.com/office/powerpoint/2010/main" val="186637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odd misconfiguration.  By assigning permissions to public if a login and/or user exist with connect permissions to the database (login and user in the case of non-contained, user with connect in the case of contained) this would mean that they would be able to perform the action assigned.  This could result in a very hidden method of escalating privilege.</a:t>
            </a:r>
          </a:p>
        </p:txBody>
      </p:sp>
      <p:sp>
        <p:nvSpPr>
          <p:cNvPr id="4" name="Slide Number Placeholder 3"/>
          <p:cNvSpPr>
            <a:spLocks noGrp="1"/>
          </p:cNvSpPr>
          <p:nvPr>
            <p:ph type="sldNum" sz="quarter" idx="5"/>
          </p:nvPr>
        </p:nvSpPr>
        <p:spPr/>
        <p:txBody>
          <a:bodyPr/>
          <a:lstStyle/>
          <a:p>
            <a:fld id="{8530193B-564F-4854-8A52-728F3FB19C85}" type="slidenum">
              <a:rPr lang="en-ZA" smtClean="0"/>
              <a:t>37</a:t>
            </a:fld>
            <a:endParaRPr lang="en-ZA" dirty="0"/>
          </a:p>
        </p:txBody>
      </p:sp>
    </p:spTree>
    <p:extLst>
      <p:ext uri="{BB962C8B-B14F-4D97-AF65-F5344CB8AC3E}">
        <p14:creationId xmlns:p14="http://schemas.microsoft.com/office/powerpoint/2010/main" val="28664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your environment have a hidden dumpster fire of permissions?  Or are you sitting pretty with a hardened environment?  How would you know?</a:t>
            </a:r>
          </a:p>
        </p:txBody>
      </p:sp>
      <p:sp>
        <p:nvSpPr>
          <p:cNvPr id="4" name="Slide Number Placeholder 3"/>
          <p:cNvSpPr>
            <a:spLocks noGrp="1"/>
          </p:cNvSpPr>
          <p:nvPr>
            <p:ph type="sldNum" sz="quarter" idx="5"/>
          </p:nvPr>
        </p:nvSpPr>
        <p:spPr/>
        <p:txBody>
          <a:bodyPr/>
          <a:lstStyle/>
          <a:p>
            <a:fld id="{8530193B-564F-4854-8A52-728F3FB19C85}" type="slidenum">
              <a:rPr lang="en-ZA" smtClean="0"/>
              <a:t>6</a:t>
            </a:fld>
            <a:endParaRPr lang="en-ZA" dirty="0"/>
          </a:p>
        </p:txBody>
      </p:sp>
    </p:spTree>
    <p:extLst>
      <p:ext uri="{BB962C8B-B14F-4D97-AF65-F5344CB8AC3E}">
        <p14:creationId xmlns:p14="http://schemas.microsoft.com/office/powerpoint/2010/main" val="3470271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uses </a:t>
            </a:r>
            <a:r>
              <a:rPr lang="en-US" dirty="0" err="1"/>
              <a:t>xp_dirtree</a:t>
            </a:r>
            <a:r>
              <a:rPr lang="en-US" dirty="0"/>
              <a:t> and </a:t>
            </a:r>
            <a:r>
              <a:rPr lang="en-US" dirty="0" err="1"/>
              <a:t>xp_fileexist</a:t>
            </a:r>
            <a:r>
              <a:rPr lang="en-US" dirty="0"/>
              <a:t> which can be granted to the public role to expose the hash of the service account.  These hashes can then be run through pre-computed tables to determine the credentials of the service account which could result cause the master keys to be exposed if they were backed up and restored to a new server.</a:t>
            </a:r>
          </a:p>
        </p:txBody>
      </p:sp>
      <p:sp>
        <p:nvSpPr>
          <p:cNvPr id="4" name="Slide Number Placeholder 3"/>
          <p:cNvSpPr>
            <a:spLocks noGrp="1"/>
          </p:cNvSpPr>
          <p:nvPr>
            <p:ph type="sldNum" sz="quarter" idx="5"/>
          </p:nvPr>
        </p:nvSpPr>
        <p:spPr/>
        <p:txBody>
          <a:bodyPr/>
          <a:lstStyle/>
          <a:p>
            <a:fld id="{8530193B-564F-4854-8A52-728F3FB19C85}" type="slidenum">
              <a:rPr lang="en-ZA" smtClean="0"/>
              <a:t>38</a:t>
            </a:fld>
            <a:endParaRPr lang="en-ZA" dirty="0"/>
          </a:p>
        </p:txBody>
      </p:sp>
    </p:spTree>
    <p:extLst>
      <p:ext uri="{BB962C8B-B14F-4D97-AF65-F5344CB8AC3E}">
        <p14:creationId xmlns:p14="http://schemas.microsoft.com/office/powerpoint/2010/main" val="394990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commonly occurs when a DBA does not understand that each role is concentric.  They are under the impression that the permissions function more like NTFS where each role must be assigned in sequence in order for things to work.</a:t>
            </a:r>
          </a:p>
        </p:txBody>
      </p:sp>
      <p:sp>
        <p:nvSpPr>
          <p:cNvPr id="4" name="Slide Number Placeholder 3"/>
          <p:cNvSpPr>
            <a:spLocks noGrp="1"/>
          </p:cNvSpPr>
          <p:nvPr>
            <p:ph type="sldNum" sz="quarter" idx="5"/>
          </p:nvPr>
        </p:nvSpPr>
        <p:spPr/>
        <p:txBody>
          <a:bodyPr/>
          <a:lstStyle/>
          <a:p>
            <a:fld id="{8530193B-564F-4854-8A52-728F3FB19C85}" type="slidenum">
              <a:rPr lang="en-ZA" smtClean="0"/>
              <a:t>40</a:t>
            </a:fld>
            <a:endParaRPr lang="en-ZA" dirty="0"/>
          </a:p>
        </p:txBody>
      </p:sp>
    </p:spTree>
    <p:extLst>
      <p:ext uri="{BB962C8B-B14F-4D97-AF65-F5344CB8AC3E}">
        <p14:creationId xmlns:p14="http://schemas.microsoft.com/office/powerpoint/2010/main" val="4108327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41</a:t>
            </a:fld>
            <a:endParaRPr lang="en-ZA" dirty="0"/>
          </a:p>
        </p:txBody>
      </p:sp>
    </p:spTree>
    <p:extLst>
      <p:ext uri="{BB962C8B-B14F-4D97-AF65-F5344CB8AC3E}">
        <p14:creationId xmlns:p14="http://schemas.microsoft.com/office/powerpoint/2010/main" val="998381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42</a:t>
            </a:fld>
            <a:endParaRPr lang="en-ZA" dirty="0"/>
          </a:p>
        </p:txBody>
      </p:sp>
    </p:spTree>
    <p:extLst>
      <p:ext uri="{BB962C8B-B14F-4D97-AF65-F5344CB8AC3E}">
        <p14:creationId xmlns:p14="http://schemas.microsoft.com/office/powerpoint/2010/main" val="203424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fun issue to troubleshoot.  I have not had the opportunity to fully confirm, but it seems that somewhere between SSMS 17.9.1 and SSMS 18.0 this issue may have been partially resolved.  The prior observed behavior was that nested roles would only show one level deep for the assigned permissions.  If a role nested past one level (i.e. Nest1 </a:t>
            </a:r>
            <a:r>
              <a:rPr lang="en-US" dirty="0">
                <a:sym typeface="Wingdings" panose="05000000000000000000" pitchFamily="2" charset="2"/>
              </a:rPr>
              <a:t> Nest2  Nest3) then anything past level 2 would not display.  This would result in missed permissions in the audit if performed through SSMS unless the roles were fully traversed to their root.</a:t>
            </a:r>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43</a:t>
            </a:fld>
            <a:endParaRPr lang="en-ZA" dirty="0"/>
          </a:p>
        </p:txBody>
      </p:sp>
    </p:spTree>
    <p:extLst>
      <p:ext uri="{BB962C8B-B14F-4D97-AF65-F5344CB8AC3E}">
        <p14:creationId xmlns:p14="http://schemas.microsoft.com/office/powerpoint/2010/main" val="316544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44</a:t>
            </a:fld>
            <a:endParaRPr lang="en-ZA" dirty="0"/>
          </a:p>
        </p:txBody>
      </p:sp>
    </p:spTree>
    <p:extLst>
      <p:ext uri="{BB962C8B-B14F-4D97-AF65-F5344CB8AC3E}">
        <p14:creationId xmlns:p14="http://schemas.microsoft.com/office/powerpoint/2010/main" val="2827730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like the nested database roles, Active Directory groups can nest.  Nesting in the case of Active Directory can be circular, and could be very deep.  If you are looking at groups, especially in the context of your sysadmins you should always traverse these groups to their root and make a note of the full membership list.  If this list is not correct this should be the first priority to correct.</a:t>
            </a:r>
          </a:p>
        </p:txBody>
      </p:sp>
      <p:sp>
        <p:nvSpPr>
          <p:cNvPr id="4" name="Slide Number Placeholder 3"/>
          <p:cNvSpPr>
            <a:spLocks noGrp="1"/>
          </p:cNvSpPr>
          <p:nvPr>
            <p:ph type="sldNum" sz="quarter" idx="5"/>
          </p:nvPr>
        </p:nvSpPr>
        <p:spPr/>
        <p:txBody>
          <a:bodyPr/>
          <a:lstStyle/>
          <a:p>
            <a:fld id="{8530193B-564F-4854-8A52-728F3FB19C85}" type="slidenum">
              <a:rPr lang="en-ZA" smtClean="0"/>
              <a:t>46</a:t>
            </a:fld>
            <a:endParaRPr lang="en-ZA" dirty="0"/>
          </a:p>
        </p:txBody>
      </p:sp>
    </p:spTree>
    <p:extLst>
      <p:ext uri="{BB962C8B-B14F-4D97-AF65-F5344CB8AC3E}">
        <p14:creationId xmlns:p14="http://schemas.microsoft.com/office/powerpoint/2010/main" val="2172454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also be extended to include permissions for SSISDB and SSRS at the database levels as there are role based permissions involved with both of these products.</a:t>
            </a:r>
          </a:p>
        </p:txBody>
      </p:sp>
      <p:sp>
        <p:nvSpPr>
          <p:cNvPr id="4" name="Slide Number Placeholder 3"/>
          <p:cNvSpPr>
            <a:spLocks noGrp="1"/>
          </p:cNvSpPr>
          <p:nvPr>
            <p:ph type="sldNum" sz="quarter" idx="5"/>
          </p:nvPr>
        </p:nvSpPr>
        <p:spPr/>
        <p:txBody>
          <a:bodyPr/>
          <a:lstStyle/>
          <a:p>
            <a:fld id="{8530193B-564F-4854-8A52-728F3FB19C85}" type="slidenum">
              <a:rPr lang="en-ZA" smtClean="0"/>
              <a:t>48</a:t>
            </a:fld>
            <a:endParaRPr lang="en-ZA" dirty="0"/>
          </a:p>
        </p:txBody>
      </p:sp>
    </p:spTree>
    <p:extLst>
      <p:ext uri="{BB962C8B-B14F-4D97-AF65-F5344CB8AC3E}">
        <p14:creationId xmlns:p14="http://schemas.microsoft.com/office/powerpoint/2010/main" val="181048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50</a:t>
            </a:fld>
            <a:endParaRPr lang="en-ZA" dirty="0"/>
          </a:p>
        </p:txBody>
      </p:sp>
    </p:spTree>
    <p:extLst>
      <p:ext uri="{BB962C8B-B14F-4D97-AF65-F5344CB8AC3E}">
        <p14:creationId xmlns:p14="http://schemas.microsoft.com/office/powerpoint/2010/main" val="64328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talk deals with a specific scenario some of us may find ourselves in at some point. We may be new in the DBA chair and we need a quick lay of the land.  An audit may be active and we need results fast to comply with our compliance teams requests.  There is always the possibility that we could be facing a security incident and we need to determine the scope.  Being able to efficiently gather these answers and digest the data is a critical need for DBAs in today’s security minded culture.</a:t>
            </a:r>
          </a:p>
        </p:txBody>
      </p:sp>
      <p:sp>
        <p:nvSpPr>
          <p:cNvPr id="4" name="Slide Number Placeholder 3"/>
          <p:cNvSpPr>
            <a:spLocks noGrp="1"/>
          </p:cNvSpPr>
          <p:nvPr>
            <p:ph type="sldNum" sz="quarter" idx="5"/>
          </p:nvPr>
        </p:nvSpPr>
        <p:spPr/>
        <p:txBody>
          <a:bodyPr/>
          <a:lstStyle/>
          <a:p>
            <a:fld id="{8530193B-564F-4854-8A52-728F3FB19C85}" type="slidenum">
              <a:rPr lang="en-ZA" smtClean="0"/>
              <a:t>7</a:t>
            </a:fld>
            <a:endParaRPr lang="en-ZA" dirty="0"/>
          </a:p>
        </p:txBody>
      </p:sp>
    </p:spTree>
    <p:extLst>
      <p:ext uri="{BB962C8B-B14F-4D97-AF65-F5344CB8AC3E}">
        <p14:creationId xmlns:p14="http://schemas.microsoft.com/office/powerpoint/2010/main" val="3613688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us when we get the request for an audit of the permissions of our environment this can seem like a daunting task.  Will I need to write a query to pull all of this data?  Worse, would I need to go through the SSMS GUI and go to each login and user and make a note of their access?  Would I need to formulate some kind of csv wizardry and use a tool like grep to find the permissions I’m auditing in the file to answer the question?</a:t>
            </a:r>
          </a:p>
        </p:txBody>
      </p:sp>
      <p:sp>
        <p:nvSpPr>
          <p:cNvPr id="4" name="Slide Number Placeholder 3"/>
          <p:cNvSpPr>
            <a:spLocks noGrp="1"/>
          </p:cNvSpPr>
          <p:nvPr>
            <p:ph type="sldNum" sz="quarter" idx="5"/>
          </p:nvPr>
        </p:nvSpPr>
        <p:spPr/>
        <p:txBody>
          <a:bodyPr/>
          <a:lstStyle/>
          <a:p>
            <a:fld id="{8530193B-564F-4854-8A52-728F3FB19C85}" type="slidenum">
              <a:rPr lang="en-ZA" smtClean="0"/>
              <a:t>8</a:t>
            </a:fld>
            <a:endParaRPr lang="en-ZA" dirty="0"/>
          </a:p>
        </p:txBody>
      </p:sp>
    </p:spTree>
    <p:extLst>
      <p:ext uri="{BB962C8B-B14F-4D97-AF65-F5344CB8AC3E}">
        <p14:creationId xmlns:p14="http://schemas.microsoft.com/office/powerpoint/2010/main" val="362503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we don’t have to do any of those painful tasks.  We can simply stand on the shoulders of giants before us and us the painful lessons they’ve learned to help us in our environments.  With the </a:t>
            </a:r>
            <a:r>
              <a:rPr lang="en-US" dirty="0" err="1"/>
              <a:t>dbatools</a:t>
            </a:r>
            <a:r>
              <a:rPr lang="en-US" dirty="0"/>
              <a:t> module we can quickly and easily automate our audit and return the results to our screen.  Taking it a step further, with the </a:t>
            </a:r>
            <a:r>
              <a:rPr lang="en-US" dirty="0" err="1"/>
              <a:t>ImportExcel</a:t>
            </a:r>
            <a:r>
              <a:rPr lang="en-US" dirty="0"/>
              <a:t> module added to the mix we can provide a single file source of truth about our permissions in our entire server footprint in short order.</a:t>
            </a:r>
          </a:p>
          <a:p>
            <a:endParaRPr lang="en-US" dirty="0"/>
          </a:p>
          <a:p>
            <a:r>
              <a:rPr lang="en-US" dirty="0"/>
              <a:t>For reference, the Output-AuditResults.ps1 file contains the script used to generate the Excel file that contains all of the audit data used throughout the remainder of the presentation.</a:t>
            </a:r>
          </a:p>
        </p:txBody>
      </p:sp>
      <p:sp>
        <p:nvSpPr>
          <p:cNvPr id="4" name="Slide Number Placeholder 3"/>
          <p:cNvSpPr>
            <a:spLocks noGrp="1"/>
          </p:cNvSpPr>
          <p:nvPr>
            <p:ph type="sldNum" sz="quarter" idx="5"/>
          </p:nvPr>
        </p:nvSpPr>
        <p:spPr/>
        <p:txBody>
          <a:bodyPr/>
          <a:lstStyle/>
          <a:p>
            <a:fld id="{8530193B-564F-4854-8A52-728F3FB19C85}" type="slidenum">
              <a:rPr lang="en-ZA" smtClean="0"/>
              <a:t>9</a:t>
            </a:fld>
            <a:endParaRPr lang="en-ZA" dirty="0"/>
          </a:p>
        </p:txBody>
      </p:sp>
    </p:spTree>
    <p:extLst>
      <p:ext uri="{BB962C8B-B14F-4D97-AF65-F5344CB8AC3E}">
        <p14:creationId xmlns:p14="http://schemas.microsoft.com/office/powerpoint/2010/main" val="3038769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ensure that </a:t>
            </a:r>
            <a:r>
              <a:rPr lang="en-US" dirty="0" err="1"/>
              <a:t>dbatools</a:t>
            </a:r>
            <a:r>
              <a:rPr lang="en-US" dirty="0"/>
              <a:t> and </a:t>
            </a:r>
            <a:r>
              <a:rPr lang="en-US" dirty="0" err="1"/>
              <a:t>ImportExcel</a:t>
            </a:r>
            <a:r>
              <a:rPr lang="en-US" dirty="0"/>
              <a:t> have been installed before we can begin our audit.</a:t>
            </a:r>
          </a:p>
          <a:p>
            <a:endParaRPr lang="en-US" dirty="0"/>
          </a:p>
          <a:p>
            <a:r>
              <a:rPr lang="en-US" dirty="0"/>
              <a:t>Again the audit script can be found in the downloads, the file is labeled Output-AuditResults.ps1</a:t>
            </a:r>
          </a:p>
        </p:txBody>
      </p:sp>
      <p:sp>
        <p:nvSpPr>
          <p:cNvPr id="4" name="Slide Number Placeholder 3"/>
          <p:cNvSpPr>
            <a:spLocks noGrp="1"/>
          </p:cNvSpPr>
          <p:nvPr>
            <p:ph type="sldNum" sz="quarter" idx="5"/>
          </p:nvPr>
        </p:nvSpPr>
        <p:spPr/>
        <p:txBody>
          <a:bodyPr/>
          <a:lstStyle/>
          <a:p>
            <a:fld id="{8530193B-564F-4854-8A52-728F3FB19C85}" type="slidenum">
              <a:rPr lang="en-ZA" smtClean="0"/>
              <a:t>11</a:t>
            </a:fld>
            <a:endParaRPr lang="en-ZA" dirty="0"/>
          </a:p>
        </p:txBody>
      </p:sp>
    </p:spTree>
    <p:extLst>
      <p:ext uri="{BB962C8B-B14F-4D97-AF65-F5344CB8AC3E}">
        <p14:creationId xmlns:p14="http://schemas.microsoft.com/office/powerpoint/2010/main" val="3412984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ZA" smtClean="0"/>
              <a:t>13</a:t>
            </a:fld>
            <a:endParaRPr lang="en-ZA" dirty="0"/>
          </a:p>
        </p:txBody>
      </p:sp>
    </p:spTree>
    <p:extLst>
      <p:ext uri="{BB962C8B-B14F-4D97-AF65-F5344CB8AC3E}">
        <p14:creationId xmlns:p14="http://schemas.microsoft.com/office/powerpoint/2010/main" val="42365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begin parsing the output with the most dangerous permissions first.  I look at sysadmin and the other server level roles first as these can be the most destructive for availability.  From here I look at the database level roles beginning again at the most destructive first, and with the most sensitive databases first.  This may be more difficult if you have not completed a data classification exercise as you may not know for certain where your most sensitive data resides.  Somewhere between the server level roles and database roles I will examine the SQL Agent roles, along with other SQL Server permission controls such as SSISDB, and SSRS that exist at the relational database level.  This area requires some buy in as it often requires workflow changes and may break routines in the short term to buy long term security.  Bottom line, make sure you have senior management and compliance buy in to your plan of attack.  They will be your advocates with the development teams and will help facilitate a productive conversation.</a:t>
            </a:r>
          </a:p>
        </p:txBody>
      </p:sp>
      <p:sp>
        <p:nvSpPr>
          <p:cNvPr id="4" name="Slide Number Placeholder 3"/>
          <p:cNvSpPr>
            <a:spLocks noGrp="1"/>
          </p:cNvSpPr>
          <p:nvPr>
            <p:ph type="sldNum" sz="quarter" idx="5"/>
          </p:nvPr>
        </p:nvSpPr>
        <p:spPr/>
        <p:txBody>
          <a:bodyPr/>
          <a:lstStyle/>
          <a:p>
            <a:fld id="{8530193B-564F-4854-8A52-728F3FB19C85}" type="slidenum">
              <a:rPr lang="en-ZA" smtClean="0"/>
              <a:t>14</a:t>
            </a:fld>
            <a:endParaRPr lang="en-ZA" dirty="0"/>
          </a:p>
        </p:txBody>
      </p:sp>
    </p:spTree>
    <p:extLst>
      <p:ext uri="{BB962C8B-B14F-4D97-AF65-F5344CB8AC3E}">
        <p14:creationId xmlns:p14="http://schemas.microsoft.com/office/powerpoint/2010/main" val="91396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gears for a few minutes to ensure everyone understands the permission model and areas of common misconceptions.</a:t>
            </a:r>
          </a:p>
          <a:p>
            <a:endParaRPr lang="en-US" dirty="0"/>
          </a:p>
          <a:p>
            <a:r>
              <a:rPr lang="en-US" dirty="0"/>
              <a:t>Server Level Permissions – Top level controls, typically high level controls around security objects (authentication, audit, process related controls, endpoints, linked servers, </a:t>
            </a:r>
            <a:r>
              <a:rPr lang="en-US" dirty="0" err="1"/>
              <a:t>hadr</a:t>
            </a:r>
            <a:r>
              <a:rPr lang="en-US" dirty="0"/>
              <a:t>, creation of databases, </a:t>
            </a:r>
            <a:r>
              <a:rPr lang="en-US" dirty="0" err="1"/>
              <a:t>etc</a:t>
            </a:r>
            <a:r>
              <a:rPr lang="en-US" dirty="0"/>
              <a:t>)</a:t>
            </a:r>
          </a:p>
          <a:p>
            <a:endParaRPr lang="en-US" dirty="0"/>
          </a:p>
          <a:p>
            <a:r>
              <a:rPr lang="en-US" dirty="0"/>
              <a:t>Database Level Settings – Isolated to a specific database at a time, controls are (authentication, audit, object access, backup access)</a:t>
            </a:r>
          </a:p>
        </p:txBody>
      </p:sp>
      <p:sp>
        <p:nvSpPr>
          <p:cNvPr id="4" name="Slide Number Placeholder 3"/>
          <p:cNvSpPr>
            <a:spLocks noGrp="1"/>
          </p:cNvSpPr>
          <p:nvPr>
            <p:ph type="sldNum" sz="quarter" idx="5"/>
          </p:nvPr>
        </p:nvSpPr>
        <p:spPr/>
        <p:txBody>
          <a:bodyPr/>
          <a:lstStyle/>
          <a:p>
            <a:fld id="{8530193B-564F-4854-8A52-728F3FB19C85}" type="slidenum">
              <a:rPr lang="en-ZA" smtClean="0"/>
              <a:t>16</a:t>
            </a:fld>
            <a:endParaRPr lang="en-ZA" dirty="0"/>
          </a:p>
        </p:txBody>
      </p:sp>
    </p:spTree>
    <p:extLst>
      <p:ext uri="{BB962C8B-B14F-4D97-AF65-F5344CB8AC3E}">
        <p14:creationId xmlns:p14="http://schemas.microsoft.com/office/powerpoint/2010/main" val="3875795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p:nvPicPr>
        <p:blipFill>
          <a:blip r:embed="rId2"/>
          <a:stretch>
            <a:fillRect/>
          </a:stretch>
        </p:blipFill>
        <p:spPr>
          <a:xfrm>
            <a:off x="6937716" y="-380896"/>
            <a:ext cx="5634751" cy="7619794"/>
          </a:xfrm>
          <a:prstGeom prst="rect">
            <a:avLst/>
          </a:prstGeom>
        </p:spPr>
      </p:pic>
      <p:sp>
        <p:nvSpPr>
          <p:cNvPr id="2" name="Title 1"/>
          <p:cNvSpPr>
            <a:spLocks noGrp="1"/>
          </p:cNvSpPr>
          <p:nvPr>
            <p:ph type="ctrTitle" hasCustomPrompt="1"/>
          </p:nvPr>
        </p:nvSpPr>
        <p:spPr>
          <a:xfrm>
            <a:off x="380885" y="4000221"/>
            <a:ext cx="11429747" cy="2476407"/>
          </a:xfrm>
        </p:spPr>
        <p:txBody>
          <a:bodyPr anchor="b">
            <a:noAutofit/>
          </a:bodyPr>
          <a:lstStyle>
            <a:lvl1pPr algn="l">
              <a:defRPr sz="6350">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2208" y="381612"/>
            <a:ext cx="11429264" cy="1142440"/>
          </a:xfrm>
        </p:spPr>
        <p:txBody>
          <a:bodyPr anchor="t">
            <a:noAutofit/>
          </a:bodyPr>
          <a:lstStyle>
            <a:lvl1pPr algn="l">
              <a:defRPr lang="en-US" sz="4233"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p:nvPicPr>
        <p:blipFill>
          <a:blip r:embed="rId3"/>
          <a:stretch>
            <a:fillRect/>
          </a:stretch>
        </p:blipFill>
        <p:spPr>
          <a:xfrm>
            <a:off x="9178795" y="3238504"/>
            <a:ext cx="2631838" cy="380990"/>
          </a:xfrm>
          <a:prstGeom prst="rect">
            <a:avLst/>
          </a:prstGeom>
        </p:spPr>
      </p:pic>
    </p:spTree>
    <p:extLst>
      <p:ext uri="{BB962C8B-B14F-4D97-AF65-F5344CB8AC3E}">
        <p14:creationId xmlns:p14="http://schemas.microsoft.com/office/powerpoint/2010/main" val="138883557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6769100" y="144000"/>
            <a:ext cx="5280100" cy="6048000"/>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93000" y="2438399"/>
            <a:ext cx="38362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432000" tIns="432000" rIns="72000" bIns="1188000" anchor="t"/>
          <a:lstStyle>
            <a:lvl1pPr algn="l">
              <a:lnSpc>
                <a:spcPts val="4700"/>
              </a:lnSpc>
              <a:defRPr sz="4500">
                <a:solidFill>
                  <a:schemeClr val="bg1"/>
                </a:solidFill>
              </a:defRPr>
            </a:lvl1pPr>
          </a:lstStyle>
          <a:p>
            <a:r>
              <a:rPr lang="en-US" dirty="0"/>
              <a:t>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47000" y="4465176"/>
            <a:ext cx="3372329" cy="7749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lIns="180000" tIns="144000" rIns="0"/>
          <a:lstStyle>
            <a:lvl1pPr marL="0" indent="0" algn="l">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432000" y="2438399"/>
            <a:ext cx="5472000" cy="3044400"/>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754232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5280100" cy="6060155"/>
          </a:xfrm>
          <a:solidFill>
            <a:schemeClr val="bg1"/>
          </a:solidFill>
        </p:spPr>
        <p:txBody>
          <a:bodyPr lIns="0" tIns="144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12" name="Content Placeholder 2">
            <a:extLst>
              <a:ext uri="{FF2B5EF4-FFF2-40B4-BE49-F238E27FC236}">
                <a16:creationId xmlns:a16="http://schemas.microsoft.com/office/drawing/2014/main" id="{23D3924F-A5EC-4141-A191-1A110C406AF7}"/>
              </a:ext>
            </a:extLst>
          </p:cNvPr>
          <p:cNvSpPr>
            <a:spLocks noGrp="1"/>
          </p:cNvSpPr>
          <p:nvPr>
            <p:ph sz="half" idx="15"/>
          </p:nvPr>
        </p:nvSpPr>
        <p:spPr>
          <a:xfrm>
            <a:off x="6096000" y="3263899"/>
            <a:ext cx="5472000" cy="2442088"/>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ZA"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dirty="0"/>
              <a:t>Slide Title</a:t>
            </a:r>
            <a:endParaRPr lang="en-ZA" dirty="0"/>
          </a:p>
        </p:txBody>
      </p:sp>
      <p:sp>
        <p:nvSpPr>
          <p:cNvPr id="11" name="Subtitle 2">
            <a:extLst>
              <a:ext uri="{FF2B5EF4-FFF2-40B4-BE49-F238E27FC236}">
                <a16:creationId xmlns:a16="http://schemas.microsoft.com/office/drawing/2014/main" id="{499E1708-B7A6-4D6F-9968-5398B335FA88}"/>
              </a:ext>
            </a:extLst>
          </p:cNvPr>
          <p:cNvSpPr>
            <a:spLocks noGrp="1"/>
          </p:cNvSpPr>
          <p:nvPr>
            <p:ph type="subTitle" idx="1"/>
          </p:nvPr>
        </p:nvSpPr>
        <p:spPr>
          <a:xfrm>
            <a:off x="355601" y="4889912"/>
            <a:ext cx="4840085" cy="816075"/>
          </a:xfrm>
          <a:solidFill>
            <a:schemeClr val="bg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040497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7" name="Title 6">
            <a:extLst>
              <a:ext uri="{FF2B5EF4-FFF2-40B4-BE49-F238E27FC236}">
                <a16:creationId xmlns:a16="http://schemas.microsoft.com/office/drawing/2014/main" id="{684F2FFD-7164-411A-96A5-A5211A6CAD45}"/>
              </a:ext>
            </a:extLst>
          </p:cNvPr>
          <p:cNvSpPr>
            <a:spLocks noGrp="1"/>
          </p:cNvSpPr>
          <p:nvPr>
            <p:ph type="title"/>
          </p:nvPr>
        </p:nvSpPr>
        <p:spPr/>
        <p:txBody>
          <a:bodyPr/>
          <a:lstStyle/>
          <a:p>
            <a:r>
              <a:rPr lang="en-US"/>
              <a:t>Click to edit Master title style</a:t>
            </a:r>
            <a:endParaRPr lang="en-ZA"/>
          </a:p>
        </p:txBody>
      </p:sp>
      <p:sp>
        <p:nvSpPr>
          <p:cNvPr id="10" name="Content Placeholder 2">
            <a:extLst>
              <a:ext uri="{FF2B5EF4-FFF2-40B4-BE49-F238E27FC236}">
                <a16:creationId xmlns:a16="http://schemas.microsoft.com/office/drawing/2014/main" id="{34E38C26-A932-4007-84B1-21C1D9744A76}"/>
              </a:ext>
            </a:extLst>
          </p:cNvPr>
          <p:cNvSpPr>
            <a:spLocks noGrp="1"/>
          </p:cNvSpPr>
          <p:nvPr>
            <p:ph idx="33"/>
          </p:nvPr>
        </p:nvSpPr>
        <p:spPr>
          <a:xfrm>
            <a:off x="430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ntent Placeholder 2">
            <a:extLst>
              <a:ext uri="{FF2B5EF4-FFF2-40B4-BE49-F238E27FC236}">
                <a16:creationId xmlns:a16="http://schemas.microsoft.com/office/drawing/2014/main" id="{FA87EF18-D404-4A92-BE37-7AC9B7223D51}"/>
              </a:ext>
            </a:extLst>
          </p:cNvPr>
          <p:cNvSpPr>
            <a:spLocks noGrp="1"/>
          </p:cNvSpPr>
          <p:nvPr>
            <p:ph idx="34"/>
          </p:nvPr>
        </p:nvSpPr>
        <p:spPr>
          <a:xfrm>
            <a:off x="8172000" y="1512000"/>
            <a:ext cx="360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2232381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bg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79100" y="804500"/>
            <a:ext cx="4416588" cy="3818712"/>
          </a:xfrm>
          <a:gradFill>
            <a:gsLst>
              <a:gs pos="0">
                <a:schemeClr val="tx1">
                  <a:lumMod val="75000"/>
                  <a:lumOff val="25000"/>
                  <a:alpha val="70000"/>
                </a:schemeClr>
              </a:gs>
              <a:gs pos="80000">
                <a:schemeClr val="bg1"/>
              </a:gs>
            </a:gsLst>
            <a:lin ang="3600000" scaled="0"/>
          </a:gradFill>
        </p:spPr>
        <p:txBody>
          <a:bodyPr lIns="72000" rIns="180000" bIns="180000" anchor="b"/>
          <a:lstStyle>
            <a:lvl1pPr algn="r">
              <a:lnSpc>
                <a:spcPts val="4700"/>
              </a:lnSpc>
              <a:defRPr sz="4500">
                <a:solidFill>
                  <a:schemeClr val="tx1"/>
                </a:solidFill>
              </a:defRPr>
            </a:lvl1pPr>
          </a:lstStyle>
          <a:p>
            <a:r>
              <a:rPr lang="en-US" dirty="0"/>
              <a:t>Click to edit segue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79099" y="4623212"/>
            <a:ext cx="4416587" cy="816075"/>
          </a:xfrm>
          <a:solidFill>
            <a:schemeClr val="bg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a:xfrm>
            <a:off x="4038600" y="6356350"/>
            <a:ext cx="4114800" cy="365125"/>
          </a:xfrm>
          <a:prstGeom prst="rect">
            <a:avLst/>
          </a:prstGeom>
        </p:spPr>
        <p:txBody>
          <a:bodyPr/>
          <a:lstStyle/>
          <a:p>
            <a:r>
              <a:rPr lang="en-ZA"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892051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anchor="t"/>
          <a:lstStyle>
            <a:lvl1pPr marL="0" indent="0">
              <a:buNone/>
              <a:defRPr sz="2400" b="0">
                <a:solidFill>
                  <a:schemeClr val="bg1">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a:lstStyle>
            <a:lvl1pPr marL="0" indent="0">
              <a:buNone/>
              <a:defRPr sz="2400" b="0">
                <a:solidFill>
                  <a:schemeClr val="bg1">
                    <a:lumMod val="75000"/>
                  </a:schemeClr>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Slide Number Placeholder 5">
            <a:extLst>
              <a:ext uri="{FF2B5EF4-FFF2-40B4-BE49-F238E27FC236}">
                <a16:creationId xmlns:a16="http://schemas.microsoft.com/office/drawing/2014/main" id="{8E8FD215-79E5-48E4-95DB-2C5E5A1F8E8F}"/>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7" name="Title 6">
            <a:extLst>
              <a:ext uri="{FF2B5EF4-FFF2-40B4-BE49-F238E27FC236}">
                <a16:creationId xmlns:a16="http://schemas.microsoft.com/office/drawing/2014/main" id="{DF905B34-4C18-4A8D-8167-57B7BF03DE14}"/>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2509955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456F629-658F-4B7E-A1D1-2522EA76B0DD}"/>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6" name="Title 5">
            <a:extLst>
              <a:ext uri="{FF2B5EF4-FFF2-40B4-BE49-F238E27FC236}">
                <a16:creationId xmlns:a16="http://schemas.microsoft.com/office/drawing/2014/main" id="{35380A33-49FB-43FC-B60E-34A2E555638E}"/>
              </a:ext>
            </a:extLst>
          </p:cNvPr>
          <p:cNvSpPr>
            <a:spLocks noGrp="1"/>
          </p:cNvSpPr>
          <p:nvPr>
            <p:ph type="title"/>
          </p:nvPr>
        </p:nvSpPr>
        <p:spPr/>
        <p:txBody>
          <a:bodyPr/>
          <a:lstStyle/>
          <a:p>
            <a:r>
              <a:rPr lang="en-US"/>
              <a:t>Click to edit Master title style</a:t>
            </a:r>
            <a:endParaRPr lang="en-ZA"/>
          </a:p>
        </p:txBody>
      </p:sp>
      <p:sp>
        <p:nvSpPr>
          <p:cNvPr id="8" name="Content Placeholder 2">
            <a:extLst>
              <a:ext uri="{FF2B5EF4-FFF2-40B4-BE49-F238E27FC236}">
                <a16:creationId xmlns:a16="http://schemas.microsoft.com/office/drawing/2014/main" id="{D0F16635-76F3-45F7-9385-A99504D2B901}"/>
              </a:ext>
            </a:extLst>
          </p:cNvPr>
          <p:cNvSpPr>
            <a:spLocks noGrp="1"/>
          </p:cNvSpPr>
          <p:nvPr>
            <p:ph idx="34"/>
          </p:nvPr>
        </p:nvSpPr>
        <p:spPr>
          <a:xfrm>
            <a:off x="431999" y="1008000"/>
            <a:ext cx="11339999" cy="488152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450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a:t>Click to edit Master title style</a:t>
            </a:r>
            <a:endParaRPr lang="en-ZA"/>
          </a:p>
        </p:txBody>
      </p:sp>
      <p:sp>
        <p:nvSpPr>
          <p:cNvPr id="9" name="Content Placeholder 3">
            <a:extLst>
              <a:ext uri="{FF2B5EF4-FFF2-40B4-BE49-F238E27FC236}">
                <a16:creationId xmlns:a16="http://schemas.microsoft.com/office/drawing/2014/main" id="{70C8E421-28C0-4976-A17C-22789B6F3B18}"/>
              </a:ext>
            </a:extLst>
          </p:cNvPr>
          <p:cNvSpPr>
            <a:spLocks noGrp="1"/>
          </p:cNvSpPr>
          <p:nvPr>
            <p:ph sz="half" idx="2"/>
          </p:nvPr>
        </p:nvSpPr>
        <p:spPr>
          <a:xfrm>
            <a:off x="6172199" y="1008000"/>
            <a:ext cx="5505225"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7AFEAA85-DD59-4B9B-B080-3368277EF650}"/>
              </a:ext>
            </a:extLst>
          </p:cNvPr>
          <p:cNvSpPr>
            <a:spLocks noGrp="1"/>
          </p:cNvSpPr>
          <p:nvPr>
            <p:ph sz="half" idx="1"/>
          </p:nvPr>
        </p:nvSpPr>
        <p:spPr>
          <a:xfrm>
            <a:off x="432000" y="1008000"/>
            <a:ext cx="5587800" cy="5168963"/>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F449EF3-C757-4F43-906C-DE0FF6262B2F}"/>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8" name="Title 7">
            <a:extLst>
              <a:ext uri="{FF2B5EF4-FFF2-40B4-BE49-F238E27FC236}">
                <a16:creationId xmlns:a16="http://schemas.microsoft.com/office/drawing/2014/main" id="{216924A5-8BD5-4AC6-84B9-2F1A4AFCF252}"/>
              </a:ext>
            </a:extLst>
          </p:cNvPr>
          <p:cNvSpPr>
            <a:spLocks noGrp="1"/>
          </p:cNvSpPr>
          <p:nvPr>
            <p:ph type="title"/>
          </p:nvPr>
        </p:nvSpPr>
        <p:spPr/>
        <p:txBody>
          <a:bodyPr/>
          <a:lstStyle/>
          <a:p>
            <a:r>
              <a:rPr lang="en-US"/>
              <a:t>Click to edit Master title style</a:t>
            </a:r>
            <a:endParaRPr lang="en-ZA"/>
          </a:p>
        </p:txBody>
      </p:sp>
      <p:sp>
        <p:nvSpPr>
          <p:cNvPr id="12" name="Text Placeholder 4">
            <a:extLst>
              <a:ext uri="{FF2B5EF4-FFF2-40B4-BE49-F238E27FC236}">
                <a16:creationId xmlns:a16="http://schemas.microsoft.com/office/drawing/2014/main" id="{1EAE3C73-B1A9-4A3B-8DD2-5A3492079001}"/>
              </a:ext>
            </a:extLst>
          </p:cNvPr>
          <p:cNvSpPr>
            <a:spLocks noGrp="1"/>
          </p:cNvSpPr>
          <p:nvPr>
            <p:ph type="body" sz="quarter" idx="3"/>
          </p:nvPr>
        </p:nvSpPr>
        <p:spPr>
          <a:xfrm>
            <a:off x="6172200" y="1008000"/>
            <a:ext cx="5599800"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a:extLst>
              <a:ext uri="{FF2B5EF4-FFF2-40B4-BE49-F238E27FC236}">
                <a16:creationId xmlns:a16="http://schemas.microsoft.com/office/drawing/2014/main" id="{53A52FEF-F917-4982-9855-43A0DF5DA66B}"/>
              </a:ext>
            </a:extLst>
          </p:cNvPr>
          <p:cNvSpPr>
            <a:spLocks noGrp="1"/>
          </p:cNvSpPr>
          <p:nvPr>
            <p:ph sz="quarter" idx="4"/>
          </p:nvPr>
        </p:nvSpPr>
        <p:spPr>
          <a:xfrm>
            <a:off x="6172200" y="1975912"/>
            <a:ext cx="5599800"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DC1CA8AB-B7BE-4C9F-9A0A-C849A35AA645}"/>
              </a:ext>
            </a:extLst>
          </p:cNvPr>
          <p:cNvSpPr>
            <a:spLocks noGrp="1"/>
          </p:cNvSpPr>
          <p:nvPr>
            <p:ph type="body" idx="1"/>
          </p:nvPr>
        </p:nvSpPr>
        <p:spPr>
          <a:xfrm>
            <a:off x="432000" y="1008000"/>
            <a:ext cx="5565575" cy="823912"/>
          </a:xfrm>
        </p:spPr>
        <p:txBody>
          <a:bodyPr anchor="b"/>
          <a:lstStyle>
            <a:lvl1pPr marL="0" indent="0">
              <a:buNone/>
              <a:defRPr sz="2400" b="1">
                <a:solidFill>
                  <a:schemeClr val="bg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7B0DF164-9487-4D3F-BA7D-E273D7F5A2F5}"/>
              </a:ext>
            </a:extLst>
          </p:cNvPr>
          <p:cNvSpPr>
            <a:spLocks noGrp="1"/>
          </p:cNvSpPr>
          <p:nvPr>
            <p:ph sz="half" idx="2"/>
          </p:nvPr>
        </p:nvSpPr>
        <p:spPr>
          <a:xfrm>
            <a:off x="432000" y="1975912"/>
            <a:ext cx="5565575" cy="4213751"/>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92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solidFill>
                  <a:schemeClr val="bg1">
                    <a:lumMod val="7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6" name="Slide Number Placeholder 5">
            <a:extLst>
              <a:ext uri="{FF2B5EF4-FFF2-40B4-BE49-F238E27FC236}">
                <a16:creationId xmlns:a16="http://schemas.microsoft.com/office/drawing/2014/main" id="{ED8B3FD9-234A-4B72-9A91-D7DD23D39CDC}"/>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7" name="Title 6">
            <a:extLst>
              <a:ext uri="{FF2B5EF4-FFF2-40B4-BE49-F238E27FC236}">
                <a16:creationId xmlns:a16="http://schemas.microsoft.com/office/drawing/2014/main" id="{1FDBADDA-AF39-45A0-BBAB-A87608C0A8EB}"/>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974837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tx1">
                  <a:lumMod val="75000"/>
                  <a:lumOff val="2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tx1">
                  <a:lumMod val="75000"/>
                  <a:lumOff val="2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62456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p:nvPicPr>
        <p:blipFill>
          <a:blip r:embed="rId2"/>
          <a:stretch>
            <a:fillRect/>
          </a:stretch>
        </p:blipFill>
        <p:spPr>
          <a:xfrm>
            <a:off x="-380983" y="-380896"/>
            <a:ext cx="5638562" cy="7619794"/>
          </a:xfrm>
          <a:prstGeom prst="rect">
            <a:avLst/>
          </a:prstGeom>
        </p:spPr>
      </p:pic>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25863858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dirty="0"/>
              <a:t>Click to edit segue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8758493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Slide Title</a:t>
            </a:r>
            <a:endParaRPr lang="en-ZA" dirty="0"/>
          </a:p>
        </p:txBody>
      </p:sp>
      <p:sp>
        <p:nvSpPr>
          <p:cNvPr id="15" name="Text Placeholder 3">
            <a:extLst>
              <a:ext uri="{FF2B5EF4-FFF2-40B4-BE49-F238E27FC236}">
                <a16:creationId xmlns:a16="http://schemas.microsoft.com/office/drawing/2014/main" id="{4EF269EA-6AE9-449D-BE5A-03758EA88DDA}"/>
              </a:ext>
            </a:extLst>
          </p:cNvPr>
          <p:cNvSpPr>
            <a:spLocks noGrp="1"/>
          </p:cNvSpPr>
          <p:nvPr>
            <p:ph type="body" sz="half" idx="2"/>
          </p:nvPr>
        </p:nvSpPr>
        <p:spPr>
          <a:xfrm>
            <a:off x="355601" y="4889910"/>
            <a:ext cx="4840085" cy="816077"/>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baseline="0">
                <a:solidFill>
                  <a:schemeClr val="bg1">
                    <a:lumMod val="75000"/>
                  </a:schemeClr>
                </a:solidFill>
              </a:defRPr>
            </a:lvl1pPr>
          </a:lstStyle>
          <a:p>
            <a:pPr marL="266700" lvl="0" indent="-266700" algn="r"/>
            <a:r>
              <a:rPr lang="en-US"/>
              <a:t>Edit Master text styles</a:t>
            </a:r>
          </a:p>
        </p:txBody>
      </p:sp>
      <p:sp>
        <p:nvSpPr>
          <p:cNvPr id="16" name="Content Placeholder 2">
            <a:extLst>
              <a:ext uri="{FF2B5EF4-FFF2-40B4-BE49-F238E27FC236}">
                <a16:creationId xmlns:a16="http://schemas.microsoft.com/office/drawing/2014/main" id="{A473F491-E8FD-4CBC-84E6-5139D5161A9C}"/>
              </a:ext>
            </a:extLst>
          </p:cNvPr>
          <p:cNvSpPr>
            <a:spLocks noGrp="1"/>
          </p:cNvSpPr>
          <p:nvPr>
            <p:ph idx="1"/>
          </p:nvPr>
        </p:nvSpPr>
        <p:spPr>
          <a:xfrm>
            <a:off x="6095998" y="651641"/>
            <a:ext cx="5472001" cy="5054346"/>
          </a:xfrm>
        </p:spPr>
        <p:txBody>
          <a:bodyPr anchor="b" anchorCtr="0"/>
          <a:lstStyle>
            <a:lvl1pPr>
              <a:defRPr sz="2000">
                <a:solidFill>
                  <a:schemeClr val="bg1">
                    <a:lumMod val="75000"/>
                  </a:schemeClr>
                </a:solidFill>
              </a:defRPr>
            </a:lvl1pPr>
            <a:lvl2pPr>
              <a:defRPr sz="1800">
                <a:solidFill>
                  <a:schemeClr val="bg1">
                    <a:lumMod val="75000"/>
                  </a:schemeClr>
                </a:solidFill>
              </a:defRPr>
            </a:lvl2pPr>
            <a:lvl3pPr>
              <a:defRPr sz="1600">
                <a:solidFill>
                  <a:schemeClr val="bg1">
                    <a:lumMod val="75000"/>
                  </a:schemeClr>
                </a:solidFill>
              </a:defRPr>
            </a:lvl3pPr>
            <a:lvl4pPr>
              <a:defRPr sz="1400">
                <a:solidFill>
                  <a:schemeClr val="bg1">
                    <a:lumMod val="75000"/>
                  </a:schemeClr>
                </a:solidFill>
              </a:defRPr>
            </a:lvl4pPr>
            <a:lvl5pPr>
              <a:defRPr sz="1400">
                <a:solidFill>
                  <a:schemeClr val="bg1">
                    <a:lumMod val="75000"/>
                  </a:schemeClr>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78833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F30A9B71-A789-4057-B729-15D78CF34E05}"/>
              </a:ext>
            </a:extLst>
          </p:cNvPr>
          <p:cNvSpPr>
            <a:spLocks noGrp="1"/>
          </p:cNvSpPr>
          <p:nvPr>
            <p:ph type="ctrTitle" hasCustomPrompt="1"/>
          </p:nvPr>
        </p:nvSpPr>
        <p:spPr>
          <a:xfrm>
            <a:off x="355601" y="3263898"/>
            <a:ext cx="4840085" cy="1626013"/>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Slide Title</a:t>
            </a:r>
            <a:endParaRPr lang="en-ZA" dirty="0"/>
          </a:p>
        </p:txBody>
      </p:sp>
      <p:sp>
        <p:nvSpPr>
          <p:cNvPr id="9" name="Text Placeholder 3">
            <a:extLst>
              <a:ext uri="{FF2B5EF4-FFF2-40B4-BE49-F238E27FC236}">
                <a16:creationId xmlns:a16="http://schemas.microsoft.com/office/drawing/2014/main" id="{AC12A5E3-4178-4927-9321-CCDE04B7D2A2}"/>
              </a:ext>
            </a:extLst>
          </p:cNvPr>
          <p:cNvSpPr>
            <a:spLocks noGrp="1"/>
          </p:cNvSpPr>
          <p:nvPr>
            <p:ph type="body" sz="half" idx="2"/>
          </p:nvPr>
        </p:nvSpPr>
        <p:spPr>
          <a:xfrm>
            <a:off x="355601" y="4889911"/>
            <a:ext cx="4840085" cy="816076"/>
          </a:xfrm>
          <a:solidFill>
            <a:schemeClr val="tx1">
              <a:alpha val="80000"/>
            </a:schemeClr>
          </a:solidFill>
          <a:ln>
            <a:gradFill>
              <a:gsLst>
                <a:gs pos="0">
                  <a:schemeClr val="tx1">
                    <a:lumMod val="75000"/>
                    <a:lumOff val="25000"/>
                  </a:schemeClr>
                </a:gs>
                <a:gs pos="100000">
                  <a:schemeClr val="accent1"/>
                </a:gs>
              </a:gsLst>
              <a:lin ang="0" scaled="0"/>
            </a:gradFill>
          </a:ln>
        </p:spPr>
        <p:txBody>
          <a:bodyPr vert="horz" lIns="0" tIns="144000" rIns="91440" bIns="0" rtlCol="0">
            <a:noAutofit/>
          </a:bodyPr>
          <a:lstStyle>
            <a:lvl1pPr marL="0" indent="0" algn="r">
              <a:buNone/>
              <a:defRPr lang="en-US">
                <a:solidFill>
                  <a:schemeClr val="bg1">
                    <a:lumMod val="75000"/>
                  </a:schemeClr>
                </a:solidFill>
              </a:defRPr>
            </a:lvl1pPr>
          </a:lstStyle>
          <a:p>
            <a:pPr marL="266700" lvl="0" indent="-266700" algn="r"/>
            <a:r>
              <a:rPr lang="en-US"/>
              <a:t>Edit Master text styles</a:t>
            </a:r>
          </a:p>
        </p:txBody>
      </p:sp>
      <p:sp>
        <p:nvSpPr>
          <p:cNvPr id="12" name="Picture Placeholder 2">
            <a:extLst>
              <a:ext uri="{FF2B5EF4-FFF2-40B4-BE49-F238E27FC236}">
                <a16:creationId xmlns:a16="http://schemas.microsoft.com/office/drawing/2014/main" id="{73C2D913-09CE-4035-84E6-3144961151C2}"/>
              </a:ext>
            </a:extLst>
          </p:cNvPr>
          <p:cNvSpPr>
            <a:spLocks noGrp="1"/>
          </p:cNvSpPr>
          <p:nvPr>
            <p:ph type="pic" idx="1"/>
          </p:nvPr>
        </p:nvSpPr>
        <p:spPr>
          <a:xfrm>
            <a:off x="6095997" y="651641"/>
            <a:ext cx="5472002" cy="50543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626314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87D291-05F0-4DD7-A728-945B6C9F2382}"/>
              </a:ext>
            </a:extLst>
          </p:cNvPr>
          <p:cNvSpPr>
            <a:spLocks noGrp="1"/>
          </p:cNvSpPr>
          <p:nvPr>
            <p:ph type="sldNum" sz="quarter" idx="33"/>
          </p:nvPr>
        </p:nvSpPr>
        <p:spPr>
          <a:xfrm>
            <a:off x="8610600" y="6356350"/>
            <a:ext cx="2743200" cy="365125"/>
          </a:xfrm>
          <a:prstGeom prst="rect">
            <a:avLst/>
          </a:prstGeom>
        </p:spPr>
        <p:txBody>
          <a:bodyPr/>
          <a:lstStyle/>
          <a:p>
            <a:fld id="{19B51A1E-902D-48AF-9020-955120F399B6}" type="slidenum">
              <a:rPr lang="en-ZA" smtClean="0"/>
              <a:pPr/>
              <a:t>‹#›</a:t>
            </a:fld>
            <a:endParaRPr lang="en-ZA" dirty="0"/>
          </a:p>
        </p:txBody>
      </p:sp>
      <p:sp>
        <p:nvSpPr>
          <p:cNvPr id="6" name="Title 5">
            <a:extLst>
              <a:ext uri="{FF2B5EF4-FFF2-40B4-BE49-F238E27FC236}">
                <a16:creationId xmlns:a16="http://schemas.microsoft.com/office/drawing/2014/main" id="{61A6105F-5309-4A56-AAF2-8D4A0477F00A}"/>
              </a:ext>
            </a:extLst>
          </p:cNvPr>
          <p:cNvSpPr>
            <a:spLocks noGrp="1"/>
          </p:cNvSpPr>
          <p:nvPr>
            <p:ph type="title"/>
          </p:nvPr>
        </p:nvSpPr>
        <p:spPr/>
        <p:txBody>
          <a:bodyPr/>
          <a:lstStyle/>
          <a:p>
            <a:r>
              <a:rPr lang="en-US"/>
              <a:t>Click to edit Master title style</a:t>
            </a:r>
            <a:endParaRPr lang="en-ZA"/>
          </a:p>
        </p:txBody>
      </p:sp>
    </p:spTree>
    <p:extLst>
      <p:ext uri="{BB962C8B-B14F-4D97-AF65-F5344CB8AC3E}">
        <p14:creationId xmlns:p14="http://schemas.microsoft.com/office/powerpoint/2010/main" val="150585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614073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70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116" y="381374"/>
            <a:ext cx="11429516" cy="6095253"/>
          </a:xfrm>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096354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p:cNvSpPr>
            <a:spLocks noGrp="1"/>
          </p:cNvSpPr>
          <p:nvPr>
            <p:ph sz="half" idx="1"/>
          </p:nvPr>
        </p:nvSpPr>
        <p:spPr>
          <a:xfrm>
            <a:off x="382083" y="1523814"/>
            <a:ext cx="5712351" cy="4952813"/>
          </a:xfrm>
        </p:spPr>
        <p:txBody>
          <a:bodyPr r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hasCustomPrompt="1"/>
          </p:nvPr>
        </p:nvSpPr>
        <p:spPr>
          <a:xfrm>
            <a:off x="6096841" y="1523814"/>
            <a:ext cx="5713792" cy="4952813"/>
          </a:xfrm>
        </p:spPr>
        <p:txBody>
          <a:bodyPr lIns="180000">
            <a:normAutofit/>
          </a:bodyPr>
          <a:lstStyle>
            <a:lvl1pPr>
              <a:defRPr sz="2963"/>
            </a:lvl1pPr>
            <a:lvl2pPr>
              <a:defRPr sz="2540"/>
            </a:lvl2pPr>
            <a:lvl3pPr>
              <a:defRPr sz="2117"/>
            </a:lvl3pPr>
            <a:lvl4pPr>
              <a:defRPr sz="1905"/>
            </a:lvl4pPr>
            <a:lvl5pPr>
              <a:defRPr sz="1905"/>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3828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813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E77267-9F51-4226-989C-ED57465596ED}"/>
              </a:ext>
            </a:extLst>
          </p:cNvPr>
          <p:cNvSpPr/>
          <p:nvPr userDrawn="1"/>
        </p:nvSpPr>
        <p:spPr>
          <a:xfrm>
            <a:off x="0" y="6714000"/>
            <a:ext cx="12192000" cy="144000"/>
          </a:xfrm>
          <a:prstGeom prst="rect">
            <a:avLst/>
          </a:prstGeom>
          <a:gradFill>
            <a:gsLst>
              <a:gs pos="0">
                <a:schemeClr val="accent1">
                  <a:lumMod val="75000"/>
                </a:schemeClr>
              </a:gs>
              <a:gs pos="21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0A2CC678-341F-44F8-AE2E-A6C84D75C56A}"/>
              </a:ext>
            </a:extLst>
          </p:cNvPr>
          <p:cNvSpPr/>
          <p:nvPr userDrawn="1"/>
        </p:nvSpPr>
        <p:spPr>
          <a:xfrm>
            <a:off x="0" y="0"/>
            <a:ext cx="12192000" cy="144000"/>
          </a:xfrm>
          <a:prstGeom prst="rect">
            <a:avLst/>
          </a:prstGeom>
          <a:gradFill>
            <a:gsLst>
              <a:gs pos="0">
                <a:schemeClr val="accent1">
                  <a:lumMod val="75000"/>
                </a:schemeClr>
              </a:gs>
              <a:gs pos="72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A87A001A-FE8B-41CE-AC81-69D4A2339087}"/>
              </a:ext>
            </a:extLst>
          </p:cNvPr>
          <p:cNvSpPr/>
          <p:nvPr userDrawn="1"/>
        </p:nvSpPr>
        <p:spPr>
          <a:xfrm>
            <a:off x="0" y="92074"/>
            <a:ext cx="144000" cy="6629401"/>
          </a:xfrm>
          <a:prstGeom prst="rect">
            <a:avLst/>
          </a:prstGeom>
          <a:gradFill>
            <a:gsLst>
              <a:gs pos="0">
                <a:schemeClr val="accent1">
                  <a:lumMod val="75000"/>
                </a:schemeClr>
              </a:gs>
              <a:gs pos="7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Rectangle 11">
            <a:extLst>
              <a:ext uri="{FF2B5EF4-FFF2-40B4-BE49-F238E27FC236}">
                <a16:creationId xmlns:a16="http://schemas.microsoft.com/office/drawing/2014/main" id="{CB1416AC-94BD-4442-B771-E1ACAA70367E}"/>
              </a:ext>
            </a:extLst>
          </p:cNvPr>
          <p:cNvSpPr/>
          <p:nvPr userDrawn="1"/>
        </p:nvSpPr>
        <p:spPr>
          <a:xfrm>
            <a:off x="12048000" y="92074"/>
            <a:ext cx="144000" cy="6629401"/>
          </a:xfrm>
          <a:prstGeom prst="rect">
            <a:avLst/>
          </a:prstGeom>
          <a:gradFill>
            <a:gsLst>
              <a:gs pos="0">
                <a:schemeClr val="accent1">
                  <a:lumMod val="75000"/>
                </a:schemeClr>
              </a:gs>
              <a:gs pos="7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Freeform: Shape 12">
            <a:extLst>
              <a:ext uri="{FF2B5EF4-FFF2-40B4-BE49-F238E27FC236}">
                <a16:creationId xmlns:a16="http://schemas.microsoft.com/office/drawing/2014/main" id="{BDB31DC4-A207-4A23-8E7A-40D0ECD04FDD}"/>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570000"/>
          </a:xfrm>
          <a:solidFill>
            <a:schemeClr val="bg1"/>
          </a:solidFill>
        </p:spPr>
        <p:txBody>
          <a:bodyPr lIns="0" rIns="1764000" anchor="ctr"/>
          <a:lstStyle>
            <a:lvl1pPr marL="0" indent="0" algn="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60000" y="359999"/>
            <a:ext cx="4416588" cy="5321927"/>
          </a:xfrm>
          <a:gradFill>
            <a:gsLst>
              <a:gs pos="0">
                <a:schemeClr val="tx1">
                  <a:lumMod val="75000"/>
                  <a:lumOff val="25000"/>
                  <a:alpha val="70000"/>
                </a:schemeClr>
              </a:gs>
              <a:gs pos="80000">
                <a:schemeClr val="tx1"/>
              </a:gs>
            </a:gsLst>
            <a:lin ang="3600000" scaled="0"/>
          </a:gradFill>
        </p:spPr>
        <p:txBody>
          <a:bodyPr lIns="72000" rIns="180000" bIns="180000" anchor="b"/>
          <a:lstStyle>
            <a:lvl1pPr algn="r">
              <a:lnSpc>
                <a:spcPts val="4700"/>
              </a:lnSpc>
              <a:defRPr sz="4500">
                <a:solidFill>
                  <a:schemeClr val="bg1"/>
                </a:solidFill>
              </a:defRPr>
            </a:lvl1pPr>
          </a:lstStyle>
          <a:p>
            <a:r>
              <a:rPr lang="en-US" dirty="0"/>
              <a:t>Click to edit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59999" y="5681926"/>
            <a:ext cx="4416587" cy="816075"/>
          </a:xfrm>
          <a:solidFill>
            <a:schemeClr val="tx1">
              <a:alpha val="80000"/>
            </a:schemeClr>
          </a:solidFill>
          <a:ln>
            <a:gradFill>
              <a:gsLst>
                <a:gs pos="0">
                  <a:schemeClr val="tx1">
                    <a:lumMod val="75000"/>
                    <a:lumOff val="25000"/>
                  </a:schemeClr>
                </a:gs>
                <a:gs pos="100000">
                  <a:schemeClr val="accent1"/>
                </a:gs>
              </a:gsLst>
              <a:lin ang="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ZA" dirty="0"/>
          </a:p>
        </p:txBody>
      </p:sp>
    </p:spTree>
    <p:extLst>
      <p:ext uri="{BB962C8B-B14F-4D97-AF65-F5344CB8AC3E}">
        <p14:creationId xmlns:p14="http://schemas.microsoft.com/office/powerpoint/2010/main" val="165002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vider Slide 2">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144000" y="144000"/>
            <a:ext cx="11905200" cy="6060155"/>
          </a:xfrm>
          <a:solidFill>
            <a:schemeClr val="tx1"/>
          </a:solidFill>
        </p:spPr>
        <p:txBody>
          <a:bodyPr lIns="0" tIns="180000" rIns="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943600" y="2438399"/>
            <a:ext cx="5385600" cy="3044399"/>
          </a:xfrm>
          <a:gradFill>
            <a:gsLst>
              <a:gs pos="83186">
                <a:schemeClr val="tx1"/>
              </a:gs>
              <a:gs pos="0">
                <a:schemeClr val="accent1">
                  <a:alpha val="50000"/>
                </a:schemeClr>
              </a:gs>
              <a:gs pos="46000">
                <a:schemeClr val="accent1">
                  <a:lumMod val="50000"/>
                  <a:alpha val="90000"/>
                </a:schemeClr>
              </a:gs>
            </a:gsLst>
            <a:lin ang="3600000" scaled="0"/>
          </a:gradFill>
        </p:spPr>
        <p:txBody>
          <a:bodyPr lIns="72000" tIns="180000" rIns="180000" bIns="0" anchor="t"/>
          <a:lstStyle>
            <a:lvl1pPr algn="r">
              <a:lnSpc>
                <a:spcPts val="4700"/>
              </a:lnSpc>
              <a:defRPr sz="4500">
                <a:solidFill>
                  <a:schemeClr val="bg1"/>
                </a:solidFill>
              </a:defRPr>
            </a:lvl1pPr>
          </a:lstStyle>
          <a:p>
            <a:r>
              <a:rPr lang="en-US" dirty="0"/>
              <a:t>Click to edit segue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8248971" y="4479264"/>
            <a:ext cx="2851629" cy="749534"/>
          </a:xfrm>
          <a:solidFill>
            <a:schemeClr val="tx1">
              <a:alpha val="80000"/>
            </a:schemeClr>
          </a:solidFill>
          <a:ln>
            <a:gradFill>
              <a:gsLst>
                <a:gs pos="0">
                  <a:schemeClr val="tx1">
                    <a:lumMod val="75000"/>
                    <a:lumOff val="25000"/>
                  </a:schemeClr>
                </a:gs>
                <a:gs pos="100000">
                  <a:schemeClr val="accent1"/>
                </a:gs>
              </a:gsLst>
              <a:lin ang="10800000" scaled="0"/>
            </a:gradFill>
          </a:ln>
        </p:spPr>
        <p:txBody>
          <a:bodyPr tIns="144000" rIns="180000"/>
          <a:lstStyle>
            <a:lvl1pPr marL="0" indent="0" algn="r">
              <a:buNone/>
              <a:defRPr sz="1800">
                <a:solidFill>
                  <a:schemeClr val="bg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Footer Placeholder 4">
            <a:extLst>
              <a:ext uri="{FF2B5EF4-FFF2-40B4-BE49-F238E27FC236}">
                <a16:creationId xmlns:a16="http://schemas.microsoft.com/office/drawing/2014/main" id="{0CB24018-690B-4552-9994-3F090E16014A}"/>
              </a:ext>
            </a:extLst>
          </p:cNvPr>
          <p:cNvSpPr>
            <a:spLocks noGrp="1"/>
          </p:cNvSpPr>
          <p:nvPr>
            <p:ph type="ftr" sz="quarter" idx="12"/>
          </p:nvPr>
        </p:nvSpPr>
        <p:spPr/>
        <p:txBody>
          <a:bodyPr/>
          <a:lstStyle/>
          <a:p>
            <a:r>
              <a:rPr lang="en-ZA" dirty="0"/>
              <a:t>Add a footer</a:t>
            </a:r>
          </a:p>
        </p:txBody>
      </p:sp>
      <p:sp>
        <p:nvSpPr>
          <p:cNvPr id="10" name="Slide Number Placeholder 9">
            <a:extLst>
              <a:ext uri="{FF2B5EF4-FFF2-40B4-BE49-F238E27FC236}">
                <a16:creationId xmlns:a16="http://schemas.microsoft.com/office/drawing/2014/main" id="{4D8B2323-066D-4AC1-9FC8-A06D7E8B5818}"/>
              </a:ext>
            </a:extLst>
          </p:cNvPr>
          <p:cNvSpPr>
            <a:spLocks noGrp="1"/>
          </p:cNvSpPr>
          <p:nvPr>
            <p:ph type="sldNum" sz="quarter" idx="1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76495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w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2082" y="381374"/>
            <a:ext cx="11429516" cy="761979"/>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1116" y="1523761"/>
            <a:ext cx="11429516" cy="4952866"/>
          </a:xfrm>
          <a:prstGeom prst="rect">
            <a:avLst/>
          </a:prstGeom>
        </p:spPr>
        <p:txBody>
          <a:bodyPr vert="horz" lIns="0" tIns="0" rIns="0" bIns="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1680060" y="1220303"/>
            <a:ext cx="184731" cy="461665"/>
          </a:xfrm>
          <a:prstGeom prst="rect">
            <a:avLst/>
          </a:prstGeom>
          <a:noFill/>
        </p:spPr>
        <p:txBody>
          <a:bodyPr wrap="none" rtlCol="0">
            <a:spAutoFit/>
          </a:bodyPr>
          <a:lstStyle/>
          <a:p>
            <a:endParaRPr lang="en-US" sz="2400" dirty="0"/>
          </a:p>
        </p:txBody>
      </p:sp>
      <p:graphicFrame>
        <p:nvGraphicFramePr>
          <p:cNvPr id="9" name="Object 8"/>
          <p:cNvGraphicFramePr>
            <a:graphicFrameLocks noChangeAspect="1"/>
          </p:cNvGraphicFramePr>
          <p:nvPr>
            <p:extLst>
              <p:ext uri="{D42A27DB-BD31-4B8C-83A1-F6EECF244321}">
                <p14:modId xmlns:p14="http://schemas.microsoft.com/office/powerpoint/2010/main" val="1042687584"/>
              </p:ext>
            </p:extLst>
          </p:nvPr>
        </p:nvGraphicFramePr>
        <p:xfrm>
          <a:off x="11338079" y="6286515"/>
          <a:ext cx="663141" cy="380990"/>
        </p:xfrm>
        <a:graphic>
          <a:graphicData uri="http://schemas.openxmlformats.org/presentationml/2006/ole">
            <mc:AlternateContent xmlns:mc="http://schemas.openxmlformats.org/markup-compatibility/2006">
              <mc:Choice xmlns:v="urn:schemas-microsoft-com:vml" Requires="v">
                <p:oleObj name="Image" r:id="rId25" imgW="2279520" imgH="1310400" progId="Photoshop.Image.18">
                  <p:embed/>
                </p:oleObj>
              </mc:Choice>
              <mc:Fallback>
                <p:oleObj name="Image" r:id="rId25" imgW="2279520" imgH="1310400" progId="Photoshop.Image.18">
                  <p:embed/>
                  <p:pic>
                    <p:nvPicPr>
                      <p:cNvPr id="9" name="Object 8"/>
                      <p:cNvPicPr/>
                      <p:nvPr/>
                    </p:nvPicPr>
                    <p:blipFill>
                      <a:blip r:embed="rId26"/>
                      <a:stretch>
                        <a:fillRect/>
                      </a:stretch>
                    </p:blipFill>
                    <p:spPr>
                      <a:xfrm>
                        <a:off x="11338079" y="6286515"/>
                        <a:ext cx="663141" cy="380990"/>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821D88EA-333D-46AE-8188-65B2576F0AAD}"/>
              </a:ext>
            </a:extLst>
          </p:cNvPr>
          <p:cNvSpPr/>
          <p:nvPr userDrawn="1"/>
        </p:nvSpPr>
        <p:spPr>
          <a:xfrm>
            <a:off x="0" y="6191250"/>
            <a:ext cx="12192000" cy="666750"/>
          </a:xfrm>
          <a:prstGeom prst="rect">
            <a:avLst/>
          </a:prstGeom>
          <a:gradFill>
            <a:gsLst>
              <a:gs pos="0">
                <a:schemeClr val="accent1">
                  <a:lumMod val="75000"/>
                </a:schemeClr>
              </a:gs>
              <a:gs pos="21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2E9169F1-AB69-472E-8213-478183D4E50D}"/>
              </a:ext>
            </a:extLst>
          </p:cNvPr>
          <p:cNvSpPr/>
          <p:nvPr userDrawn="1"/>
        </p:nvSpPr>
        <p:spPr>
          <a:xfrm>
            <a:off x="0" y="0"/>
            <a:ext cx="12192000" cy="144000"/>
          </a:xfrm>
          <a:prstGeom prst="rect">
            <a:avLst/>
          </a:prstGeom>
          <a:gradFill>
            <a:gsLst>
              <a:gs pos="0">
                <a:schemeClr val="accent1">
                  <a:lumMod val="75000"/>
                </a:schemeClr>
              </a:gs>
              <a:gs pos="72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FEFAA580-5D17-4ED2-AA2F-E2A9FAEA0250}"/>
              </a:ext>
            </a:extLst>
          </p:cNvPr>
          <p:cNvSpPr/>
          <p:nvPr userDrawn="1"/>
        </p:nvSpPr>
        <p:spPr>
          <a:xfrm>
            <a:off x="0" y="92074"/>
            <a:ext cx="144000" cy="6629401"/>
          </a:xfrm>
          <a:prstGeom prst="rect">
            <a:avLst/>
          </a:prstGeom>
          <a:gradFill>
            <a:gsLst>
              <a:gs pos="0">
                <a:schemeClr val="accent1">
                  <a:lumMod val="75000"/>
                </a:schemeClr>
              </a:gs>
              <a:gs pos="72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8F784F72-A252-4920-9F96-28269C5D78D3}"/>
              </a:ext>
            </a:extLst>
          </p:cNvPr>
          <p:cNvSpPr/>
          <p:nvPr userDrawn="1"/>
        </p:nvSpPr>
        <p:spPr>
          <a:xfrm>
            <a:off x="12048000" y="92074"/>
            <a:ext cx="144000" cy="6629401"/>
          </a:xfrm>
          <a:prstGeom prst="rect">
            <a:avLst/>
          </a:prstGeom>
          <a:gradFill>
            <a:gsLst>
              <a:gs pos="0">
                <a:schemeClr val="accent1">
                  <a:lumMod val="75000"/>
                </a:schemeClr>
              </a:gs>
              <a:gs pos="72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Freeform: Shape 11">
            <a:extLst>
              <a:ext uri="{FF2B5EF4-FFF2-40B4-BE49-F238E27FC236}">
                <a16:creationId xmlns:a16="http://schemas.microsoft.com/office/drawing/2014/main" id="{CBFFD98C-3C1D-4FC7-899C-674D5D6C2A20}"/>
              </a:ext>
            </a:extLst>
          </p:cNvPr>
          <p:cNvSpPr/>
          <p:nvPr userDrawn="1"/>
        </p:nvSpPr>
        <p:spPr>
          <a:xfrm>
            <a:off x="0" y="0"/>
            <a:ext cx="12192000" cy="6858000"/>
          </a:xfrm>
          <a:custGeom>
            <a:avLst/>
            <a:gdLst>
              <a:gd name="connsiteX0" fmla="*/ 36000 w 12192000"/>
              <a:gd name="connsiteY0" fmla="*/ 36000 h 6858000"/>
              <a:gd name="connsiteX1" fmla="*/ 36000 w 12192000"/>
              <a:gd name="connsiteY1" fmla="*/ 6822000 h 6858000"/>
              <a:gd name="connsiteX2" fmla="*/ 12156000 w 12192000"/>
              <a:gd name="connsiteY2" fmla="*/ 6822000 h 6858000"/>
              <a:gd name="connsiteX3" fmla="*/ 12156000 w 12192000"/>
              <a:gd name="connsiteY3" fmla="*/ 36000 h 6858000"/>
              <a:gd name="connsiteX4" fmla="*/ 0 w 12192000"/>
              <a:gd name="connsiteY4" fmla="*/ 0 h 6858000"/>
              <a:gd name="connsiteX5" fmla="*/ 36000 w 12192000"/>
              <a:gd name="connsiteY5" fmla="*/ 0 h 6858000"/>
              <a:gd name="connsiteX6" fmla="*/ 12156000 w 12192000"/>
              <a:gd name="connsiteY6" fmla="*/ 0 h 6858000"/>
              <a:gd name="connsiteX7" fmla="*/ 12192000 w 12192000"/>
              <a:gd name="connsiteY7" fmla="*/ 0 h 6858000"/>
              <a:gd name="connsiteX8" fmla="*/ 12192000 w 12192000"/>
              <a:gd name="connsiteY8" fmla="*/ 36000 h 6858000"/>
              <a:gd name="connsiteX9" fmla="*/ 12192000 w 12192000"/>
              <a:gd name="connsiteY9" fmla="*/ 6822000 h 6858000"/>
              <a:gd name="connsiteX10" fmla="*/ 12192000 w 12192000"/>
              <a:gd name="connsiteY10" fmla="*/ 6858000 h 6858000"/>
              <a:gd name="connsiteX11" fmla="*/ 12156000 w 12192000"/>
              <a:gd name="connsiteY11" fmla="*/ 6858000 h 6858000"/>
              <a:gd name="connsiteX12" fmla="*/ 36000 w 12192000"/>
              <a:gd name="connsiteY12" fmla="*/ 6858000 h 6858000"/>
              <a:gd name="connsiteX13" fmla="*/ 0 w 12192000"/>
              <a:gd name="connsiteY13" fmla="*/ 6858000 h 6858000"/>
              <a:gd name="connsiteX14" fmla="*/ 0 w 12192000"/>
              <a:gd name="connsiteY14" fmla="*/ 6822000 h 6858000"/>
              <a:gd name="connsiteX15" fmla="*/ 0 w 12192000"/>
              <a:gd name="connsiteY15" fmla="*/ 3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6858000">
                <a:moveTo>
                  <a:pt x="36000" y="36000"/>
                </a:moveTo>
                <a:lnTo>
                  <a:pt x="36000" y="6822000"/>
                </a:lnTo>
                <a:lnTo>
                  <a:pt x="12156000" y="6822000"/>
                </a:lnTo>
                <a:lnTo>
                  <a:pt x="12156000" y="36000"/>
                </a:lnTo>
                <a:close/>
                <a:moveTo>
                  <a:pt x="0" y="0"/>
                </a:moveTo>
                <a:lnTo>
                  <a:pt x="36000" y="0"/>
                </a:lnTo>
                <a:lnTo>
                  <a:pt x="12156000" y="0"/>
                </a:lnTo>
                <a:lnTo>
                  <a:pt x="12192000" y="0"/>
                </a:lnTo>
                <a:lnTo>
                  <a:pt x="12192000" y="36000"/>
                </a:lnTo>
                <a:lnTo>
                  <a:pt x="12192000" y="6822000"/>
                </a:lnTo>
                <a:lnTo>
                  <a:pt x="12192000" y="6858000"/>
                </a:lnTo>
                <a:lnTo>
                  <a:pt x="12156000" y="6858000"/>
                </a:lnTo>
                <a:lnTo>
                  <a:pt x="36000" y="6858000"/>
                </a:lnTo>
                <a:lnTo>
                  <a:pt x="0" y="6858000"/>
                </a:lnTo>
                <a:lnTo>
                  <a:pt x="0" y="6822000"/>
                </a:lnTo>
                <a:lnTo>
                  <a:pt x="0" y="3600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ZA" dirty="0"/>
          </a:p>
        </p:txBody>
      </p:sp>
    </p:spTree>
    <p:extLst>
      <p:ext uri="{BB962C8B-B14F-4D97-AF65-F5344CB8AC3E}">
        <p14:creationId xmlns:p14="http://schemas.microsoft.com/office/powerpoint/2010/main" val="1178132168"/>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890" r:id="rId12"/>
    <p:sldLayoutId id="2147483662" r:id="rId13"/>
    <p:sldLayoutId id="2147483659" r:id="rId14"/>
    <p:sldLayoutId id="2147483650" r:id="rId15"/>
    <p:sldLayoutId id="2147483652" r:id="rId16"/>
    <p:sldLayoutId id="2147483671" r:id="rId17"/>
    <p:sldLayoutId id="2147483657" r:id="rId18"/>
    <p:sldLayoutId id="2147483667" r:id="rId19"/>
    <p:sldLayoutId id="2147483668" r:id="rId20"/>
    <p:sldLayoutId id="2147483669" r:id="rId21"/>
    <p:sldLayoutId id="2147483672" r:id="rId22"/>
    <p:sldLayoutId id="2147483654" r:id="rId23"/>
  </p:sldLayoutIdLst>
  <p:hf hdr="0" ftr="0" dt="0"/>
  <p:txStyles>
    <p:titleStyle>
      <a:lvl1pPr algn="l" defTabSz="609608" rtl="0" eaLnBrk="1" latinLnBrk="0" hangingPunct="1">
        <a:spcBef>
          <a:spcPct val="0"/>
        </a:spcBef>
        <a:buNone/>
        <a:defRPr sz="4657" kern="1200">
          <a:solidFill>
            <a:schemeClr val="accent1"/>
          </a:solidFill>
          <a:latin typeface="+mj-lt"/>
          <a:ea typeface="+mj-ea"/>
          <a:cs typeface="+mj-cs"/>
        </a:defRPr>
      </a:lvl1pPr>
    </p:titleStyle>
    <p:body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chemeClr val="tx2"/>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chemeClr val="tx2"/>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chemeClr val="tx2"/>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chemeClr val="tx2"/>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608" rtl="0" eaLnBrk="1" latinLnBrk="0" hangingPunct="1">
        <a:defRPr sz="2400" kern="1200">
          <a:solidFill>
            <a:schemeClr val="tx1"/>
          </a:solidFill>
          <a:latin typeface="+mn-lt"/>
          <a:ea typeface="+mn-ea"/>
          <a:cs typeface="+mn-cs"/>
        </a:defRPr>
      </a:lvl1pPr>
      <a:lvl2pPr marL="609608" algn="l" defTabSz="609608" rtl="0" eaLnBrk="1" latinLnBrk="0" hangingPunct="1">
        <a:defRPr sz="2400" kern="1200">
          <a:solidFill>
            <a:schemeClr val="tx1"/>
          </a:solidFill>
          <a:latin typeface="+mn-lt"/>
          <a:ea typeface="+mn-ea"/>
          <a:cs typeface="+mn-cs"/>
        </a:defRPr>
      </a:lvl2pPr>
      <a:lvl3pPr marL="1219218" algn="l" defTabSz="609608" rtl="0" eaLnBrk="1" latinLnBrk="0" hangingPunct="1">
        <a:defRPr sz="2400" kern="1200">
          <a:solidFill>
            <a:schemeClr val="tx1"/>
          </a:solidFill>
          <a:latin typeface="+mn-lt"/>
          <a:ea typeface="+mn-ea"/>
          <a:cs typeface="+mn-cs"/>
        </a:defRPr>
      </a:lvl3pPr>
      <a:lvl4pPr marL="1828826" algn="l" defTabSz="609608" rtl="0" eaLnBrk="1" latinLnBrk="0" hangingPunct="1">
        <a:defRPr sz="2400" kern="1200">
          <a:solidFill>
            <a:schemeClr val="tx1"/>
          </a:solidFill>
          <a:latin typeface="+mn-lt"/>
          <a:ea typeface="+mn-ea"/>
          <a:cs typeface="+mn-cs"/>
        </a:defRPr>
      </a:lvl4pPr>
      <a:lvl5pPr marL="2438434" algn="l" defTabSz="609608" rtl="0" eaLnBrk="1" latinLnBrk="0" hangingPunct="1">
        <a:defRPr sz="2400" kern="1200">
          <a:solidFill>
            <a:schemeClr val="tx1"/>
          </a:solidFill>
          <a:latin typeface="+mn-lt"/>
          <a:ea typeface="+mn-ea"/>
          <a:cs typeface="+mn-cs"/>
        </a:defRPr>
      </a:lvl5pPr>
      <a:lvl6pPr marL="3048043" algn="l" defTabSz="609608" rtl="0" eaLnBrk="1" latinLnBrk="0" hangingPunct="1">
        <a:defRPr sz="2400" kern="1200">
          <a:solidFill>
            <a:schemeClr val="tx1"/>
          </a:solidFill>
          <a:latin typeface="+mn-lt"/>
          <a:ea typeface="+mn-ea"/>
          <a:cs typeface="+mn-cs"/>
        </a:defRPr>
      </a:lvl6pPr>
      <a:lvl7pPr marL="3657652" algn="l" defTabSz="609608" rtl="0" eaLnBrk="1" latinLnBrk="0" hangingPunct="1">
        <a:defRPr sz="2400" kern="1200">
          <a:solidFill>
            <a:schemeClr val="tx1"/>
          </a:solidFill>
          <a:latin typeface="+mn-lt"/>
          <a:ea typeface="+mn-ea"/>
          <a:cs typeface="+mn-cs"/>
        </a:defRPr>
      </a:lvl7pPr>
      <a:lvl8pPr marL="4267260" algn="l" defTabSz="609608" rtl="0" eaLnBrk="1" latinLnBrk="0" hangingPunct="1">
        <a:defRPr sz="2400" kern="1200">
          <a:solidFill>
            <a:schemeClr val="tx1"/>
          </a:solidFill>
          <a:latin typeface="+mn-lt"/>
          <a:ea typeface="+mn-ea"/>
          <a:cs typeface="+mn-cs"/>
        </a:defRPr>
      </a:lvl8pPr>
      <a:lvl9pPr marL="4876869" algn="l" defTabSz="609608"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hyperlink" Target="https://bit.ly/2Iohdzo"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2" Type="http://schemas.openxmlformats.org/officeDocument/2006/relationships/hyperlink" Target="https://bit.ly/2Iohdzo"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hyperlink" Target="https://bit.ly/2Z7tYo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bit.ly/2KBdBN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2Z7tYo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hyperlink" Target="https://bit.ly/2K6geab"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21.png"/><Relationship Id="rId4"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22.png"/><Relationship Id="rId4"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bit.ly/2WrzgyB" TargetMode="External"/><Relationship Id="rId2" Type="http://schemas.openxmlformats.org/officeDocument/2006/relationships/hyperlink" Target="https://bit.ly/2QSfl5G" TargetMode="External"/><Relationship Id="rId1" Type="http://schemas.openxmlformats.org/officeDocument/2006/relationships/slideLayout" Target="../slideLayouts/slideLayout3.xml"/><Relationship Id="rId4" Type="http://schemas.openxmlformats.org/officeDocument/2006/relationships/hyperlink" Target="https://bit.ly/2Irc0GZ" TargetMode="External"/></Relationships>
</file>

<file path=ppt/slides/_rels/slide52.xml.rels><?xml version="1.0" encoding="UTF-8" standalone="yes"?>
<Relationships xmlns="http://schemas.openxmlformats.org/package/2006/relationships"><Relationship Id="rId2" Type="http://schemas.openxmlformats.org/officeDocument/2006/relationships/hyperlink" Target="http://www.linkedin.com/in/travispage"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80885" y="4000221"/>
            <a:ext cx="11429747" cy="2476407"/>
          </a:xfrm>
          <a:noFill/>
        </p:spPr>
        <p:txBody>
          <a:bodyPr vert="horz" lIns="91440" tIns="45720" rIns="91440" bIns="45720" rtlCol="0" anchor="b">
            <a:normAutofit/>
          </a:bodyPr>
          <a:lstStyle/>
          <a:p>
            <a:pPr algn="ctr">
              <a:lnSpc>
                <a:spcPct val="90000"/>
              </a:lnSpc>
            </a:pPr>
            <a:r>
              <a:rPr lang="en-US" sz="4000" dirty="0">
                <a:solidFill>
                  <a:schemeClr val="tx1"/>
                </a:solidFill>
                <a:latin typeface="+mj-lt"/>
              </a:rPr>
              <a:t>Look, Over There, Your Permissions Are Showing!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body" sz="quarter" idx="10"/>
          </p:nvPr>
        </p:nvSpPr>
        <p:spPr>
          <a:noFill/>
        </p:spPr>
        <p:txBody>
          <a:bodyPr vert="horz" lIns="91440" tIns="45720" rIns="91440" bIns="45720" rtlCol="0">
            <a:normAutofit/>
          </a:bodyPr>
          <a:lstStyle/>
          <a:p>
            <a:pPr algn="ctr"/>
            <a:r>
              <a:rPr lang="en-US" sz="2000" dirty="0">
                <a:solidFill>
                  <a:schemeClr val="tx1"/>
                </a:solidFill>
              </a:rPr>
              <a:t>Fast, effective permissions auditing</a:t>
            </a:r>
          </a:p>
        </p:txBody>
      </p:sp>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938845B-A561-4C49-A6E8-4C545C36FB48}"/>
              </a:ext>
            </a:extLst>
          </p:cNvPr>
          <p:cNvSpPr>
            <a:spLocks noGrp="1"/>
          </p:cNvSpPr>
          <p:nvPr>
            <p:ph type="pic" sz="quarter" idx="13"/>
          </p:nvPr>
        </p:nvSpPr>
        <p:spPr/>
      </p:sp>
      <p:sp>
        <p:nvSpPr>
          <p:cNvPr id="7" name="Title 6">
            <a:extLst>
              <a:ext uri="{FF2B5EF4-FFF2-40B4-BE49-F238E27FC236}">
                <a16:creationId xmlns:a16="http://schemas.microsoft.com/office/drawing/2014/main" id="{4F40A11A-A878-45C2-B385-C0A84DE46EAE}"/>
              </a:ext>
            </a:extLst>
          </p:cNvPr>
          <p:cNvSpPr>
            <a:spLocks noGrp="1"/>
          </p:cNvSpPr>
          <p:nvPr>
            <p:ph type="ctrTitle"/>
          </p:nvPr>
        </p:nvSpPr>
        <p:spPr/>
        <p:txBody>
          <a:bodyPr/>
          <a:lstStyle/>
          <a:p>
            <a:r>
              <a:rPr lang="en-US" dirty="0"/>
              <a:t>Beginning the Audit</a:t>
            </a:r>
          </a:p>
        </p:txBody>
      </p:sp>
      <p:sp>
        <p:nvSpPr>
          <p:cNvPr id="8" name="Subtitle 7">
            <a:extLst>
              <a:ext uri="{FF2B5EF4-FFF2-40B4-BE49-F238E27FC236}">
                <a16:creationId xmlns:a16="http://schemas.microsoft.com/office/drawing/2014/main" id="{D241BFA8-57CB-4357-902D-A7CEC384226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E843736-4CF4-4099-BCF6-A1C4AE85D8C4}"/>
              </a:ext>
            </a:extLst>
          </p:cNvPr>
          <p:cNvSpPr>
            <a:spLocks noGrp="1"/>
          </p:cNvSpPr>
          <p:nvPr>
            <p:ph type="sldNum" sz="quarter" idx="14"/>
          </p:nvPr>
        </p:nvSpPr>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418856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637EF0-2615-44F2-AD61-8A2DBA14EE10}"/>
              </a:ext>
            </a:extLst>
          </p:cNvPr>
          <p:cNvSpPr>
            <a:spLocks noGrp="1"/>
          </p:cNvSpPr>
          <p:nvPr>
            <p:ph type="title"/>
          </p:nvPr>
        </p:nvSpPr>
        <p:spPr/>
        <p:txBody>
          <a:bodyPr/>
          <a:lstStyle/>
          <a:p>
            <a:r>
              <a:rPr lang="en-US" dirty="0"/>
              <a:t>Beginning Our Audit</a:t>
            </a:r>
          </a:p>
        </p:txBody>
      </p:sp>
      <p:sp>
        <p:nvSpPr>
          <p:cNvPr id="7" name="Content Placeholder 6">
            <a:extLst>
              <a:ext uri="{FF2B5EF4-FFF2-40B4-BE49-F238E27FC236}">
                <a16:creationId xmlns:a16="http://schemas.microsoft.com/office/drawing/2014/main" id="{D727E3C7-2BE5-496A-BEA4-2B8B5A62775F}"/>
              </a:ext>
            </a:extLst>
          </p:cNvPr>
          <p:cNvSpPr>
            <a:spLocks noGrp="1"/>
          </p:cNvSpPr>
          <p:nvPr>
            <p:ph idx="1"/>
          </p:nvPr>
        </p:nvSpPr>
        <p:spPr/>
        <p:txBody>
          <a:bodyPr>
            <a:normAutofit/>
          </a:bodyPr>
          <a:lstStyle/>
          <a:p>
            <a:pPr marL="571500" indent="-571500">
              <a:buFont typeface="Arial" panose="020B0604020202020204" pitchFamily="34" charset="0"/>
              <a:buChar char="•"/>
            </a:pPr>
            <a:r>
              <a:rPr lang="en-US" dirty="0"/>
              <a:t>Prerequisites</a:t>
            </a:r>
          </a:p>
          <a:p>
            <a:pPr marL="1181109" lvl="1" indent="-571500">
              <a:buFont typeface="Arial" panose="020B0604020202020204" pitchFamily="34" charset="0"/>
              <a:buChar char="•"/>
            </a:pPr>
            <a:r>
              <a:rPr lang="en-US" dirty="0" err="1"/>
              <a:t>dbatools</a:t>
            </a:r>
            <a:r>
              <a:rPr lang="en-US" dirty="0"/>
              <a:t> Module Installed</a:t>
            </a:r>
          </a:p>
          <a:p>
            <a:pPr marL="1181109" lvl="1" indent="-571500">
              <a:buFont typeface="Arial" panose="020B0604020202020204" pitchFamily="34" charset="0"/>
              <a:buChar char="•"/>
            </a:pPr>
            <a:r>
              <a:rPr lang="en-US" dirty="0" err="1"/>
              <a:t>ImportExcel</a:t>
            </a:r>
            <a:r>
              <a:rPr lang="en-US" dirty="0"/>
              <a:t> Module Installed</a:t>
            </a:r>
          </a:p>
          <a:p>
            <a:pPr marL="1790718" lvl="2" indent="-571500">
              <a:buFont typeface="Arial" panose="020B0604020202020204" pitchFamily="34" charset="0"/>
              <a:buChar char="•"/>
            </a:pPr>
            <a:r>
              <a:rPr lang="en-US" dirty="0"/>
              <a:t>With this module this eliminates the need for the Office Suite to be present where the script is run</a:t>
            </a:r>
          </a:p>
          <a:p>
            <a:pPr marL="1790718" lvl="2" indent="-571500">
              <a:buFont typeface="Arial" panose="020B0604020202020204" pitchFamily="34" charset="0"/>
              <a:buChar char="•"/>
            </a:pPr>
            <a:r>
              <a:rPr lang="en-US" dirty="0"/>
              <a:t>The output file can be saved and analyzed on a client workstation at a later time</a:t>
            </a:r>
          </a:p>
          <a:p>
            <a:pPr marL="571500" indent="-571500">
              <a:buFont typeface="Arial" panose="020B0604020202020204" pitchFamily="34" charset="0"/>
              <a:buChar char="•"/>
            </a:pPr>
            <a:r>
              <a:rPr lang="en-US" dirty="0"/>
              <a:t>Run Audit Script and pipe to Export-Excel</a:t>
            </a:r>
          </a:p>
        </p:txBody>
      </p:sp>
      <p:sp>
        <p:nvSpPr>
          <p:cNvPr id="5" name="Slide Number Placeholder 4">
            <a:extLst>
              <a:ext uri="{FF2B5EF4-FFF2-40B4-BE49-F238E27FC236}">
                <a16:creationId xmlns:a16="http://schemas.microsoft.com/office/drawing/2014/main" id="{B45B5DAD-5C96-48C7-863E-AC92361CF22D}"/>
              </a:ext>
            </a:extLst>
          </p:cNvPr>
          <p:cNvSpPr>
            <a:spLocks noGrp="1"/>
          </p:cNvSpPr>
          <p:nvPr>
            <p:ph type="sldNum" sz="quarter" idx="4294967295"/>
          </p:nvPr>
        </p:nvSpPr>
        <p:spPr/>
        <p:txBody>
          <a:bodyPr/>
          <a:lstStyle/>
          <a:p>
            <a:fld id="{19B51A1E-902D-48AF-9020-955120F399B6}" type="slidenum">
              <a:rPr lang="en-ZA" smtClean="0"/>
              <a:pPr/>
              <a:t>11</a:t>
            </a:fld>
            <a:endParaRPr lang="en-ZA" dirty="0"/>
          </a:p>
        </p:txBody>
      </p:sp>
    </p:spTree>
    <p:extLst>
      <p:ext uri="{BB962C8B-B14F-4D97-AF65-F5344CB8AC3E}">
        <p14:creationId xmlns:p14="http://schemas.microsoft.com/office/powerpoint/2010/main" val="3487615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AB67-3529-4F8C-9767-19386F91808D}"/>
              </a:ext>
            </a:extLst>
          </p:cNvPr>
          <p:cNvSpPr>
            <a:spLocks noGrp="1"/>
          </p:cNvSpPr>
          <p:nvPr>
            <p:ph type="title"/>
          </p:nvPr>
        </p:nvSpPr>
        <p:spPr/>
        <p:txBody>
          <a:bodyPr/>
          <a:lstStyle/>
          <a:p>
            <a:r>
              <a:rPr lang="en-US" dirty="0"/>
              <a:t>Fire Up The Audit</a:t>
            </a:r>
          </a:p>
        </p:txBody>
      </p:sp>
      <p:pic>
        <p:nvPicPr>
          <p:cNvPr id="23" name="Screen Recording 22">
            <a:hlinkClick r:id="" action="ppaction://media"/>
            <a:extLst>
              <a:ext uri="{FF2B5EF4-FFF2-40B4-BE49-F238E27FC236}">
                <a16:creationId xmlns:a16="http://schemas.microsoft.com/office/drawing/2014/main" id="{16A7909D-2860-4A59-B65D-CBB66FE720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1000" y="2274888"/>
            <a:ext cx="11430000" cy="3451225"/>
          </a:xfrm>
        </p:spPr>
      </p:pic>
    </p:spTree>
    <p:extLst>
      <p:ext uri="{BB962C8B-B14F-4D97-AF65-F5344CB8AC3E}">
        <p14:creationId xmlns:p14="http://schemas.microsoft.com/office/powerpoint/2010/main" val="199610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noFill/>
        </p:spPr>
        <p:txBody>
          <a:bodyPr/>
          <a:lstStyle/>
          <a:p>
            <a:r>
              <a:rPr lang="en-ZA" dirty="0"/>
              <a:t>What is the format of our Excel file?</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1"/>
          </p:nvPr>
        </p:nvSpPr>
        <p:spPr/>
        <p:txBody>
          <a:bodyPr>
            <a:normAutofit/>
          </a:bodyPr>
          <a:lstStyle/>
          <a:p>
            <a:pPr marL="0" indent="0">
              <a:buNone/>
            </a:pPr>
            <a:r>
              <a:rPr lang="en-ZA" sz="3200" dirty="0" err="1">
                <a:solidFill>
                  <a:schemeClr val="tx1"/>
                </a:solidFill>
              </a:rPr>
              <a:t>ComputerName</a:t>
            </a:r>
            <a:endParaRPr lang="en-ZA" sz="3200" dirty="0">
              <a:solidFill>
                <a:schemeClr val="tx1"/>
              </a:solidFill>
            </a:endParaRPr>
          </a:p>
          <a:p>
            <a:pPr marL="0" indent="0">
              <a:buNone/>
            </a:pPr>
            <a:r>
              <a:rPr lang="en-ZA" sz="3200" dirty="0" err="1">
                <a:solidFill>
                  <a:schemeClr val="tx1"/>
                </a:solidFill>
              </a:rPr>
              <a:t>InstanceName</a:t>
            </a:r>
            <a:endParaRPr lang="en-ZA" sz="3200" dirty="0">
              <a:solidFill>
                <a:schemeClr val="tx1"/>
              </a:solidFill>
            </a:endParaRPr>
          </a:p>
          <a:p>
            <a:pPr marL="0" indent="0">
              <a:buNone/>
            </a:pPr>
            <a:r>
              <a:rPr lang="en-ZA" sz="3200" dirty="0" err="1">
                <a:solidFill>
                  <a:schemeClr val="tx1"/>
                </a:solidFill>
              </a:rPr>
              <a:t>SQLInstance</a:t>
            </a:r>
            <a:endParaRPr lang="en-ZA" sz="3200" dirty="0">
              <a:solidFill>
                <a:schemeClr val="tx1"/>
              </a:solidFill>
            </a:endParaRPr>
          </a:p>
          <a:p>
            <a:pPr marL="0" indent="0">
              <a:buNone/>
            </a:pPr>
            <a:r>
              <a:rPr lang="en-ZA" sz="3200" dirty="0">
                <a:solidFill>
                  <a:schemeClr val="tx1"/>
                </a:solidFill>
              </a:rPr>
              <a:t>Object</a:t>
            </a:r>
          </a:p>
          <a:p>
            <a:pPr marL="0" indent="0">
              <a:buNone/>
            </a:pPr>
            <a:r>
              <a:rPr lang="en-ZA" sz="3200" dirty="0">
                <a:solidFill>
                  <a:schemeClr val="tx1"/>
                </a:solidFill>
              </a:rPr>
              <a:t>Type</a:t>
            </a:r>
          </a:p>
          <a:p>
            <a:pPr marL="0" indent="0">
              <a:buNone/>
            </a:pPr>
            <a:r>
              <a:rPr lang="en-ZA" sz="3200" dirty="0">
                <a:solidFill>
                  <a:schemeClr val="tx1"/>
                </a:solidFill>
              </a:rPr>
              <a:t>Member</a:t>
            </a:r>
          </a:p>
          <a:p>
            <a:pPr marL="0" indent="0">
              <a:buNone/>
            </a:pPr>
            <a:r>
              <a:rPr lang="en-ZA" sz="3200" dirty="0" err="1">
                <a:solidFill>
                  <a:schemeClr val="tx1"/>
                </a:solidFill>
              </a:rPr>
              <a:t>RoleSecureableClass</a:t>
            </a:r>
            <a:endParaRPr lang="en-ZA" sz="3200" dirty="0">
              <a:solidFill>
                <a:schemeClr val="tx1"/>
              </a:solidFill>
            </a:endParaRPr>
          </a:p>
          <a:p>
            <a:pPr marL="0" indent="0">
              <a:buNone/>
            </a:pPr>
            <a:endParaRPr lang="en-ZA" sz="3200" dirty="0">
              <a:solidFill>
                <a:schemeClr val="tx1"/>
              </a:solidFill>
            </a:endParaRPr>
          </a:p>
        </p:txBody>
      </p:sp>
      <p:sp>
        <p:nvSpPr>
          <p:cNvPr id="5" name="Content Placeholder 4">
            <a:extLst>
              <a:ext uri="{FF2B5EF4-FFF2-40B4-BE49-F238E27FC236}">
                <a16:creationId xmlns:a16="http://schemas.microsoft.com/office/drawing/2014/main" id="{6A92FE47-F5DB-46B5-9D92-7386DA4AC7B1}"/>
              </a:ext>
            </a:extLst>
          </p:cNvPr>
          <p:cNvSpPr>
            <a:spLocks noGrp="1"/>
          </p:cNvSpPr>
          <p:nvPr>
            <p:ph sz="half" idx="2"/>
          </p:nvPr>
        </p:nvSpPr>
        <p:spPr/>
        <p:txBody>
          <a:bodyPr>
            <a:normAutofit/>
          </a:bodyPr>
          <a:lstStyle/>
          <a:p>
            <a:r>
              <a:rPr lang="en-ZA" sz="2800" dirty="0" err="1">
                <a:solidFill>
                  <a:schemeClr val="tx1"/>
                </a:solidFill>
              </a:rPr>
              <a:t>SchemaOwner</a:t>
            </a:r>
            <a:endParaRPr lang="en-ZA" sz="2800" dirty="0">
              <a:solidFill>
                <a:schemeClr val="tx1"/>
              </a:solidFill>
            </a:endParaRPr>
          </a:p>
          <a:p>
            <a:r>
              <a:rPr lang="en-ZA" sz="2800" dirty="0" err="1">
                <a:solidFill>
                  <a:schemeClr val="tx1"/>
                </a:solidFill>
              </a:rPr>
              <a:t>Secureable</a:t>
            </a:r>
            <a:endParaRPr lang="en-ZA" sz="2800" dirty="0">
              <a:solidFill>
                <a:schemeClr val="tx1"/>
              </a:solidFill>
            </a:endParaRPr>
          </a:p>
          <a:p>
            <a:r>
              <a:rPr lang="en-ZA" sz="2800" dirty="0" err="1">
                <a:solidFill>
                  <a:schemeClr val="tx1"/>
                </a:solidFill>
              </a:rPr>
              <a:t>GranteeType</a:t>
            </a:r>
            <a:endParaRPr lang="en-ZA" sz="2800" dirty="0">
              <a:solidFill>
                <a:schemeClr val="tx1"/>
              </a:solidFill>
            </a:endParaRPr>
          </a:p>
          <a:p>
            <a:r>
              <a:rPr lang="en-ZA" sz="2800" dirty="0">
                <a:solidFill>
                  <a:schemeClr val="tx1"/>
                </a:solidFill>
              </a:rPr>
              <a:t>Grantee</a:t>
            </a:r>
          </a:p>
          <a:p>
            <a:r>
              <a:rPr lang="en-ZA" sz="2800" dirty="0">
                <a:solidFill>
                  <a:schemeClr val="tx1"/>
                </a:solidFill>
              </a:rPr>
              <a:t>Permission</a:t>
            </a:r>
          </a:p>
          <a:p>
            <a:r>
              <a:rPr lang="en-ZA" sz="2800" dirty="0">
                <a:solidFill>
                  <a:schemeClr val="tx1"/>
                </a:solidFill>
              </a:rPr>
              <a:t>State</a:t>
            </a:r>
          </a:p>
          <a:p>
            <a:r>
              <a:rPr lang="en-ZA" sz="2800" dirty="0">
                <a:solidFill>
                  <a:schemeClr val="tx1"/>
                </a:solidFill>
              </a:rPr>
              <a:t>Grantor</a:t>
            </a:r>
          </a:p>
          <a:p>
            <a:r>
              <a:rPr lang="en-ZA" sz="2800" dirty="0" err="1">
                <a:solidFill>
                  <a:schemeClr val="tx1"/>
                </a:solidFill>
              </a:rPr>
              <a:t>GrantorType</a:t>
            </a:r>
            <a:endParaRPr lang="en-ZA" sz="2800" dirty="0">
              <a:solidFill>
                <a:schemeClr val="tx1"/>
              </a:solidFill>
            </a:endParaRPr>
          </a:p>
          <a:p>
            <a:r>
              <a:rPr lang="en-ZA" sz="2800" dirty="0" err="1">
                <a:solidFill>
                  <a:schemeClr val="tx1"/>
                </a:solidFill>
              </a:rPr>
              <a:t>SourceView</a:t>
            </a:r>
            <a:r>
              <a:rPr lang="en-ZA" sz="2800" dirty="0">
                <a:solidFill>
                  <a:schemeClr val="tx1"/>
                </a:solidFill>
              </a:rPr>
              <a:t> </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4294967295"/>
          </p:nvPr>
        </p:nvSpPr>
        <p:spPr bwMode="grayWhite"/>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2637625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E6C2-753B-4697-AD61-0743CD6DBB89}"/>
              </a:ext>
            </a:extLst>
          </p:cNvPr>
          <p:cNvSpPr>
            <a:spLocks noGrp="1"/>
          </p:cNvSpPr>
          <p:nvPr>
            <p:ph type="title"/>
          </p:nvPr>
        </p:nvSpPr>
        <p:spPr/>
        <p:txBody>
          <a:bodyPr/>
          <a:lstStyle/>
          <a:p>
            <a:r>
              <a:rPr lang="en-US" dirty="0"/>
              <a:t>So how do I read this file?</a:t>
            </a:r>
          </a:p>
        </p:txBody>
      </p:sp>
      <p:sp>
        <p:nvSpPr>
          <p:cNvPr id="5" name="Content Placeholder 4">
            <a:extLst>
              <a:ext uri="{FF2B5EF4-FFF2-40B4-BE49-F238E27FC236}">
                <a16:creationId xmlns:a16="http://schemas.microsoft.com/office/drawing/2014/main" id="{48E4D125-09BC-404C-B1BD-F14673C02CA4}"/>
              </a:ext>
            </a:extLst>
          </p:cNvPr>
          <p:cNvSpPr>
            <a:spLocks noGrp="1"/>
          </p:cNvSpPr>
          <p:nvPr>
            <p:ph idx="1"/>
          </p:nvPr>
        </p:nvSpPr>
        <p:spPr/>
        <p:txBody>
          <a:bodyPr/>
          <a:lstStyle/>
          <a:p>
            <a:pPr marL="571500" indent="-571500">
              <a:buFont typeface="Arial" panose="020B0604020202020204" pitchFamily="34" charset="0"/>
              <a:buChar char="•"/>
            </a:pPr>
            <a:r>
              <a:rPr lang="en-US" dirty="0"/>
              <a:t>Use a risk mindset and think like an attacker</a:t>
            </a:r>
          </a:p>
          <a:p>
            <a:pPr marL="1181109" lvl="1" indent="-571500">
              <a:buFont typeface="Arial" panose="020B0604020202020204" pitchFamily="34" charset="0"/>
              <a:buChar char="•"/>
            </a:pPr>
            <a:r>
              <a:rPr lang="en-US" dirty="0"/>
              <a:t>	If I have X privilege, what is the most damaging thing that I can do</a:t>
            </a:r>
          </a:p>
          <a:p>
            <a:pPr marL="1181109" lvl="1" indent="-571500">
              <a:buFont typeface="Arial" panose="020B0604020202020204" pitchFamily="34" charset="0"/>
              <a:buChar char="•"/>
            </a:pPr>
            <a:r>
              <a:rPr lang="en-US" dirty="0"/>
              <a:t>Once you have worked through the assessment phase you have likely landed on one role or permission above all others</a:t>
            </a:r>
          </a:p>
        </p:txBody>
      </p:sp>
    </p:spTree>
    <p:extLst>
      <p:ext uri="{BB962C8B-B14F-4D97-AF65-F5344CB8AC3E}">
        <p14:creationId xmlns:p14="http://schemas.microsoft.com/office/powerpoint/2010/main" val="181935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noFill/>
        </p:spPr>
        <p:txBody>
          <a:bodyPr/>
          <a:lstStyle/>
          <a:p>
            <a:r>
              <a:rPr lang="en-ZA" dirty="0"/>
              <a:t>What did we just gather?</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idx="1"/>
          </p:nvPr>
        </p:nvSpPr>
        <p:spPr/>
        <p:txBody>
          <a:bodyPr>
            <a:normAutofit/>
          </a:bodyPr>
          <a:lstStyle/>
          <a:p>
            <a:pPr marL="0" indent="0">
              <a:buNone/>
            </a:pPr>
            <a:r>
              <a:rPr lang="en-ZA" sz="3200" dirty="0">
                <a:solidFill>
                  <a:schemeClr val="tx1"/>
                </a:solidFill>
              </a:rPr>
              <a:t>Starting from the most granular and working our way inward</a:t>
            </a:r>
          </a:p>
          <a:p>
            <a:pPr lvl="1"/>
            <a:r>
              <a:rPr lang="en-ZA" dirty="0">
                <a:solidFill>
                  <a:schemeClr val="tx1"/>
                </a:solidFill>
              </a:rPr>
              <a:t>We can identify our server level permissions and any AD/local group assignments</a:t>
            </a:r>
          </a:p>
          <a:p>
            <a:pPr lvl="1"/>
            <a:r>
              <a:rPr lang="en-ZA" dirty="0">
                <a:solidFill>
                  <a:schemeClr val="tx1"/>
                </a:solidFill>
              </a:rPr>
              <a:t>We can identify our database level permissions and any AD/Local group assignments</a:t>
            </a:r>
          </a:p>
          <a:p>
            <a:pPr lvl="1"/>
            <a:r>
              <a:rPr lang="en-ZA" dirty="0">
                <a:solidFill>
                  <a:schemeClr val="tx1"/>
                </a:solidFill>
              </a:rPr>
              <a:t>Using the same audit technique we can identify the same identities used and the permissions assigned</a:t>
            </a:r>
            <a:endParaRPr lang="en-ZA"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4294967295"/>
          </p:nvPr>
        </p:nvSpPr>
        <p:spPr bwMode="grayWhite"/>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418129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938845B-A561-4C49-A6E8-4C545C36FB48}"/>
              </a:ext>
            </a:extLst>
          </p:cNvPr>
          <p:cNvSpPr>
            <a:spLocks noGrp="1"/>
          </p:cNvSpPr>
          <p:nvPr>
            <p:ph type="pic" sz="quarter" idx="13"/>
          </p:nvPr>
        </p:nvSpPr>
        <p:spPr/>
      </p:sp>
      <p:sp>
        <p:nvSpPr>
          <p:cNvPr id="7" name="Title 6">
            <a:extLst>
              <a:ext uri="{FF2B5EF4-FFF2-40B4-BE49-F238E27FC236}">
                <a16:creationId xmlns:a16="http://schemas.microsoft.com/office/drawing/2014/main" id="{4F40A11A-A878-45C2-B385-C0A84DE46EAE}"/>
              </a:ext>
            </a:extLst>
          </p:cNvPr>
          <p:cNvSpPr>
            <a:spLocks noGrp="1"/>
          </p:cNvSpPr>
          <p:nvPr>
            <p:ph type="ctrTitle"/>
          </p:nvPr>
        </p:nvSpPr>
        <p:spPr/>
        <p:txBody>
          <a:bodyPr/>
          <a:lstStyle/>
          <a:p>
            <a:r>
              <a:rPr lang="en-US" dirty="0"/>
              <a:t>SQL Server Permissions Model Overview</a:t>
            </a:r>
          </a:p>
        </p:txBody>
      </p:sp>
      <p:sp>
        <p:nvSpPr>
          <p:cNvPr id="8" name="Subtitle 7">
            <a:extLst>
              <a:ext uri="{FF2B5EF4-FFF2-40B4-BE49-F238E27FC236}">
                <a16:creationId xmlns:a16="http://schemas.microsoft.com/office/drawing/2014/main" id="{D241BFA8-57CB-4357-902D-A7CEC384226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5E843736-4CF4-4099-BCF6-A1C4AE85D8C4}"/>
              </a:ext>
            </a:extLst>
          </p:cNvPr>
          <p:cNvSpPr>
            <a:spLocks noGrp="1"/>
          </p:cNvSpPr>
          <p:nvPr>
            <p:ph type="sldNum" sz="quarter" idx="14"/>
          </p:nvPr>
        </p:nvSpPr>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2551527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D53519-092B-439E-B636-AE79D185BBC1}"/>
              </a:ext>
            </a:extLst>
          </p:cNvPr>
          <p:cNvSpPr>
            <a:spLocks noGrp="1"/>
          </p:cNvSpPr>
          <p:nvPr>
            <p:ph type="sldNum" sz="quarter" idx="33"/>
          </p:nvPr>
        </p:nvSpPr>
        <p:spPr/>
        <p:txBody>
          <a:bodyPr/>
          <a:lstStyle/>
          <a:p>
            <a:fld id="{19B51A1E-902D-48AF-9020-955120F399B6}" type="slidenum">
              <a:rPr lang="en-ZA" smtClean="0"/>
              <a:pPr/>
              <a:t>17</a:t>
            </a:fld>
            <a:endParaRPr lang="en-ZA" dirty="0"/>
          </a:p>
        </p:txBody>
      </p:sp>
      <p:sp>
        <p:nvSpPr>
          <p:cNvPr id="5" name="Title 4">
            <a:extLst>
              <a:ext uri="{FF2B5EF4-FFF2-40B4-BE49-F238E27FC236}">
                <a16:creationId xmlns:a16="http://schemas.microsoft.com/office/drawing/2014/main" id="{98CC3F6E-39D7-4E88-9A1F-B0C17E60C002}"/>
              </a:ext>
            </a:extLst>
          </p:cNvPr>
          <p:cNvSpPr>
            <a:spLocks noGrp="1"/>
          </p:cNvSpPr>
          <p:nvPr>
            <p:ph type="title"/>
          </p:nvPr>
        </p:nvSpPr>
        <p:spPr/>
        <p:txBody>
          <a:bodyPr/>
          <a:lstStyle/>
          <a:p>
            <a:r>
              <a:rPr lang="en-US" dirty="0"/>
              <a:t>Fixed Server Roles</a:t>
            </a:r>
          </a:p>
        </p:txBody>
      </p:sp>
      <p:pic>
        <p:nvPicPr>
          <p:cNvPr id="1026" name="Picture 2" descr="fixed_server_role_permissions">
            <a:extLst>
              <a:ext uri="{FF2B5EF4-FFF2-40B4-BE49-F238E27FC236}">
                <a16:creationId xmlns:a16="http://schemas.microsoft.com/office/drawing/2014/main" id="{ED7709DE-829D-4187-8667-94D9B43A582E}"/>
              </a:ext>
            </a:extLst>
          </p:cNvPr>
          <p:cNvPicPr>
            <a:picLocks noGrp="1" noChangeAspect="1" noChangeArrowheads="1"/>
          </p:cNvPicPr>
          <p:nvPr>
            <p:ph idx="34"/>
          </p:nvPr>
        </p:nvPicPr>
        <p:blipFill>
          <a:blip r:embed="rId3">
            <a:extLst>
              <a:ext uri="{28A0092B-C50C-407E-A947-70E740481C1C}">
                <a14:useLocalDpi xmlns:a14="http://schemas.microsoft.com/office/drawing/2010/main" val="0"/>
              </a:ext>
            </a:extLst>
          </a:blip>
          <a:srcRect/>
          <a:stretch>
            <a:fillRect/>
          </a:stretch>
        </p:blipFill>
        <p:spPr bwMode="auto">
          <a:xfrm>
            <a:off x="2233617" y="1143353"/>
            <a:ext cx="7724765" cy="488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407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2A24A7-CCCF-4606-A454-BBB36A38ABAD}"/>
              </a:ext>
            </a:extLst>
          </p:cNvPr>
          <p:cNvSpPr>
            <a:spLocks noGrp="1"/>
          </p:cNvSpPr>
          <p:nvPr>
            <p:ph type="title"/>
          </p:nvPr>
        </p:nvSpPr>
        <p:spPr/>
        <p:txBody>
          <a:bodyPr/>
          <a:lstStyle/>
          <a:p>
            <a:r>
              <a:rPr lang="en-US" dirty="0"/>
              <a:t>Database Level Roles</a:t>
            </a:r>
          </a:p>
        </p:txBody>
      </p:sp>
      <p:sp>
        <p:nvSpPr>
          <p:cNvPr id="4" name="Slide Number Placeholder 3">
            <a:extLst>
              <a:ext uri="{FF2B5EF4-FFF2-40B4-BE49-F238E27FC236}">
                <a16:creationId xmlns:a16="http://schemas.microsoft.com/office/drawing/2014/main" id="{E53FE0F8-6448-439A-80DB-EC8453AD2F53}"/>
              </a:ext>
            </a:extLst>
          </p:cNvPr>
          <p:cNvSpPr>
            <a:spLocks noGrp="1"/>
          </p:cNvSpPr>
          <p:nvPr>
            <p:ph type="sldNum" sz="quarter" idx="4294967295"/>
          </p:nvPr>
        </p:nvSpPr>
        <p:spPr/>
        <p:txBody>
          <a:bodyPr/>
          <a:lstStyle/>
          <a:p>
            <a:fld id="{19B51A1E-902D-48AF-9020-955120F399B6}" type="slidenum">
              <a:rPr lang="en-ZA" smtClean="0"/>
              <a:pPr/>
              <a:t>18</a:t>
            </a:fld>
            <a:endParaRPr lang="en-ZA" dirty="0"/>
          </a:p>
        </p:txBody>
      </p:sp>
      <p:pic>
        <p:nvPicPr>
          <p:cNvPr id="3074" name="Picture 2" descr="fixed_database_role_permissions">
            <a:extLst>
              <a:ext uri="{FF2B5EF4-FFF2-40B4-BE49-F238E27FC236}">
                <a16:creationId xmlns:a16="http://schemas.microsoft.com/office/drawing/2014/main" id="{60558C71-DBB8-4072-BF52-95449EF9B0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0609" y="1523626"/>
            <a:ext cx="5810781"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035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F0390F9-154F-48AA-9F7B-9C2346AA46C4}"/>
              </a:ext>
            </a:extLst>
          </p:cNvPr>
          <p:cNvSpPr>
            <a:spLocks noGrp="1"/>
          </p:cNvSpPr>
          <p:nvPr>
            <p:ph type="title"/>
          </p:nvPr>
        </p:nvSpPr>
        <p:spPr/>
        <p:txBody>
          <a:bodyPr/>
          <a:lstStyle/>
          <a:p>
            <a:r>
              <a:rPr lang="en-US" dirty="0"/>
              <a:t>Permissions Hierarchy</a:t>
            </a:r>
          </a:p>
        </p:txBody>
      </p:sp>
      <p:sp>
        <p:nvSpPr>
          <p:cNvPr id="4" name="Slide Number Placeholder 3">
            <a:extLst>
              <a:ext uri="{FF2B5EF4-FFF2-40B4-BE49-F238E27FC236}">
                <a16:creationId xmlns:a16="http://schemas.microsoft.com/office/drawing/2014/main" id="{03808787-4F3B-4CD3-88BA-2F11A0419C26}"/>
              </a:ext>
            </a:extLst>
          </p:cNvPr>
          <p:cNvSpPr>
            <a:spLocks noGrp="1"/>
          </p:cNvSpPr>
          <p:nvPr>
            <p:ph type="sldNum" sz="quarter" idx="4294967295"/>
          </p:nvPr>
        </p:nvSpPr>
        <p:spPr/>
        <p:txBody>
          <a:bodyPr/>
          <a:lstStyle/>
          <a:p>
            <a:fld id="{19B51A1E-902D-48AF-9020-955120F399B6}" type="slidenum">
              <a:rPr lang="en-ZA" smtClean="0"/>
              <a:pPr/>
              <a:t>19</a:t>
            </a:fld>
            <a:endParaRPr lang="en-ZA" dirty="0"/>
          </a:p>
        </p:txBody>
      </p:sp>
      <p:pic>
        <p:nvPicPr>
          <p:cNvPr id="4098" name="Picture 2" descr="Diagram of Database Engine permissions hierarchies">
            <a:extLst>
              <a:ext uri="{FF2B5EF4-FFF2-40B4-BE49-F238E27FC236}">
                <a16:creationId xmlns:a16="http://schemas.microsoft.com/office/drawing/2014/main" id="{D5C66E21-C3B4-492F-BA54-121ECB24D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7406" y="1524000"/>
            <a:ext cx="3817188"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297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4965430" y="629268"/>
            <a:ext cx="6586491" cy="1286160"/>
          </a:xfrm>
        </p:spPr>
        <p:txBody>
          <a:bodyPr vert="horz" lIns="91440" tIns="45720" rIns="91440" bIns="45720" rtlCol="0" anchor="b">
            <a:normAutofit/>
          </a:bodyPr>
          <a:lstStyle/>
          <a:p>
            <a:r>
              <a:rPr lang="en-US"/>
              <a:t>Who Am I?</a:t>
            </a:r>
          </a:p>
        </p:txBody>
      </p:sp>
      <p:pic>
        <p:nvPicPr>
          <p:cNvPr id="5" name="Content Placeholder 4">
            <a:extLst>
              <a:ext uri="{FF2B5EF4-FFF2-40B4-BE49-F238E27FC236}">
                <a16:creationId xmlns:a16="http://schemas.microsoft.com/office/drawing/2014/main" id="{094846A3-449F-4FBF-B4FB-34037DF6991E}"/>
              </a:ext>
            </a:extLst>
          </p:cNvPr>
          <p:cNvPicPr>
            <a:picLocks noGrp="1" noChangeAspect="1"/>
          </p:cNvPicPr>
          <p:nvPr>
            <p:ph sz="half" idx="1"/>
          </p:nvPr>
        </p:nvPicPr>
        <p:blipFill>
          <a:blip r:embed="rId2"/>
          <a:srcRect/>
          <a:stretch/>
        </p:blipFill>
        <p:spPr>
          <a:xfrm>
            <a:off x="-357094" y="0"/>
            <a:ext cx="4573002" cy="6857990"/>
          </a:xfrm>
          <a:prstGeom prst="rect">
            <a:avLst/>
          </a:prstGeom>
          <a:effectLst/>
        </p:spPr>
      </p:pic>
      <p:sp>
        <p:nvSpPr>
          <p:cNvPr id="3" name="Content Placeholder 2">
            <a:extLst>
              <a:ext uri="{FF2B5EF4-FFF2-40B4-BE49-F238E27FC236}">
                <a16:creationId xmlns:a16="http://schemas.microsoft.com/office/drawing/2014/main" id="{16D96A27-49D1-4358-B931-5DE27D35283B}"/>
              </a:ext>
            </a:extLst>
          </p:cNvPr>
          <p:cNvSpPr>
            <a:spLocks noGrp="1"/>
          </p:cNvSpPr>
          <p:nvPr>
            <p:ph sz="half" idx="2"/>
          </p:nvPr>
        </p:nvSpPr>
        <p:spPr>
          <a:xfrm>
            <a:off x="4965431" y="2438400"/>
            <a:ext cx="6586489" cy="3785419"/>
          </a:xfrm>
        </p:spPr>
        <p:txBody>
          <a:bodyPr vert="horz" lIns="91440" tIns="45720" rIns="91440" bIns="45720" rtlCol="0">
            <a:normAutofit/>
          </a:bodyPr>
          <a:lstStyle/>
          <a:p>
            <a:r>
              <a:rPr lang="en-US" sz="2000" dirty="0"/>
              <a:t>Travis Page, CISSP</a:t>
            </a:r>
          </a:p>
          <a:p>
            <a:r>
              <a:rPr lang="en-US" sz="2000" dirty="0"/>
              <a:t>Currently: Sr. Database Consultant at Hexagon</a:t>
            </a:r>
            <a:endParaRPr lang="en-US" sz="2000" dirty="0">
              <a:cs typeface="Segoe UI"/>
            </a:endParaRPr>
          </a:p>
          <a:p>
            <a:r>
              <a:rPr lang="en-US" sz="2000" dirty="0"/>
              <a:t>Over 10 years of experience as a DBA</a:t>
            </a:r>
            <a:endParaRPr lang="en-US" sz="2000" dirty="0">
              <a:cs typeface="Segoe UI"/>
            </a:endParaRPr>
          </a:p>
          <a:p>
            <a:r>
              <a:rPr lang="en-US" sz="2000" dirty="0"/>
              <a:t>Experience with both production database workloads in both AWS and Azure</a:t>
            </a:r>
          </a:p>
          <a:p>
            <a:r>
              <a:rPr lang="en-US" sz="2000" dirty="0"/>
              <a:t>Co-lead of the Pinellas SQL User Group</a:t>
            </a:r>
          </a:p>
          <a:p>
            <a:r>
              <a:rPr lang="en-US" sz="2000" dirty="0">
                <a:cs typeface="Segoe UI"/>
              </a:rPr>
              <a:t>Butler to 3 cats, and bearer of thumbs</a:t>
            </a:r>
          </a:p>
        </p:txBody>
      </p:sp>
    </p:spTree>
    <p:extLst>
      <p:ext uri="{BB962C8B-B14F-4D97-AF65-F5344CB8AC3E}">
        <p14:creationId xmlns:p14="http://schemas.microsoft.com/office/powerpoint/2010/main" val="3042826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C36A7A-A955-4399-A805-669358FFFC5F}"/>
              </a:ext>
            </a:extLst>
          </p:cNvPr>
          <p:cNvSpPr>
            <a:spLocks noGrp="1"/>
          </p:cNvSpPr>
          <p:nvPr>
            <p:ph type="pic" sz="quarter" idx="13"/>
          </p:nvPr>
        </p:nvSpPr>
        <p:spPr/>
      </p:sp>
      <p:sp>
        <p:nvSpPr>
          <p:cNvPr id="3" name="Content Placeholder 2">
            <a:extLst>
              <a:ext uri="{FF2B5EF4-FFF2-40B4-BE49-F238E27FC236}">
                <a16:creationId xmlns:a16="http://schemas.microsoft.com/office/drawing/2014/main" id="{F5BDF4B6-2B6A-4465-9DF9-F91A2C08B81C}"/>
              </a:ext>
            </a:extLst>
          </p:cNvPr>
          <p:cNvSpPr>
            <a:spLocks noGrp="1"/>
          </p:cNvSpPr>
          <p:nvPr>
            <p:ph sz="half" idx="15"/>
          </p:nvPr>
        </p:nvSpPr>
        <p:spPr>
          <a:xfrm>
            <a:off x="6096000" y="144001"/>
            <a:ext cx="5472000" cy="1941278"/>
          </a:xfrm>
        </p:spPr>
        <p:txBody>
          <a:bodyPr>
            <a:normAutofit/>
          </a:bodyPr>
          <a:lstStyle/>
          <a:p>
            <a:pPr marL="571500" indent="-571500">
              <a:buFont typeface="Arial" panose="020B0604020202020204" pitchFamily="34" charset="0"/>
              <a:buChar char="•"/>
            </a:pPr>
            <a:r>
              <a:rPr lang="en-US" sz="2400" dirty="0">
                <a:solidFill>
                  <a:schemeClr val="tx1"/>
                </a:solidFill>
              </a:rPr>
              <a:t>Three roles are available</a:t>
            </a:r>
          </a:p>
          <a:p>
            <a:pPr marL="1181109" lvl="1" indent="-571500">
              <a:buFont typeface="Arial" panose="020B0604020202020204" pitchFamily="34" charset="0"/>
              <a:buChar char="•"/>
            </a:pPr>
            <a:r>
              <a:rPr lang="en-US" sz="1977" dirty="0" err="1">
                <a:solidFill>
                  <a:schemeClr val="tx1"/>
                </a:solidFill>
              </a:rPr>
              <a:t>SQLAgentUserRole</a:t>
            </a:r>
            <a:endParaRPr lang="en-US" sz="1977" dirty="0">
              <a:solidFill>
                <a:schemeClr val="tx1"/>
              </a:solidFill>
            </a:endParaRPr>
          </a:p>
          <a:p>
            <a:pPr marL="1181109" lvl="1" indent="-571500">
              <a:buFont typeface="Arial" panose="020B0604020202020204" pitchFamily="34" charset="0"/>
              <a:buChar char="•"/>
            </a:pPr>
            <a:r>
              <a:rPr lang="en-US" sz="1977" dirty="0" err="1">
                <a:solidFill>
                  <a:schemeClr val="tx1"/>
                </a:solidFill>
              </a:rPr>
              <a:t>SQLAgentReaderRole</a:t>
            </a:r>
            <a:endParaRPr lang="en-US" sz="1977" dirty="0">
              <a:solidFill>
                <a:schemeClr val="tx1"/>
              </a:solidFill>
            </a:endParaRPr>
          </a:p>
          <a:p>
            <a:pPr marL="1181109" lvl="1" indent="-571500">
              <a:buFont typeface="Arial" panose="020B0604020202020204" pitchFamily="34" charset="0"/>
              <a:buChar char="•"/>
            </a:pPr>
            <a:r>
              <a:rPr lang="en-US" sz="1977" dirty="0" err="1">
                <a:solidFill>
                  <a:schemeClr val="tx1"/>
                </a:solidFill>
              </a:rPr>
              <a:t>SQLAgentOperator</a:t>
            </a:r>
            <a:endParaRPr lang="en-US" sz="1977" dirty="0">
              <a:solidFill>
                <a:schemeClr val="tx1"/>
              </a:solidFill>
            </a:endParaRPr>
          </a:p>
          <a:p>
            <a:pPr marL="571500" indent="-571500">
              <a:buFont typeface="Arial" panose="020B0604020202020204" pitchFamily="34" charset="0"/>
              <a:buChar char="•"/>
            </a:pPr>
            <a:r>
              <a:rPr lang="en-US" sz="2400" dirty="0">
                <a:solidFill>
                  <a:schemeClr val="tx1"/>
                </a:solidFill>
              </a:rPr>
              <a:t>The Roles Are Aligned As Shown</a:t>
            </a:r>
          </a:p>
        </p:txBody>
      </p:sp>
      <p:sp>
        <p:nvSpPr>
          <p:cNvPr id="4" name="Slide Number Placeholder 3">
            <a:extLst>
              <a:ext uri="{FF2B5EF4-FFF2-40B4-BE49-F238E27FC236}">
                <a16:creationId xmlns:a16="http://schemas.microsoft.com/office/drawing/2014/main" id="{CDD53519-092B-439E-B636-AE79D185BBC1}"/>
              </a:ext>
            </a:extLst>
          </p:cNvPr>
          <p:cNvSpPr>
            <a:spLocks noGrp="1"/>
          </p:cNvSpPr>
          <p:nvPr>
            <p:ph type="sldNum" sz="quarter" idx="14"/>
          </p:nvPr>
        </p:nvSpPr>
        <p:spPr/>
        <p:txBody>
          <a:bodyPr/>
          <a:lstStyle/>
          <a:p>
            <a:fld id="{19B51A1E-902D-48AF-9020-955120F399B6}" type="slidenum">
              <a:rPr lang="en-ZA" smtClean="0"/>
              <a:pPr/>
              <a:t>20</a:t>
            </a:fld>
            <a:endParaRPr lang="en-ZA" dirty="0"/>
          </a:p>
        </p:txBody>
      </p:sp>
      <p:sp>
        <p:nvSpPr>
          <p:cNvPr id="5" name="Title 4">
            <a:extLst>
              <a:ext uri="{FF2B5EF4-FFF2-40B4-BE49-F238E27FC236}">
                <a16:creationId xmlns:a16="http://schemas.microsoft.com/office/drawing/2014/main" id="{98CC3F6E-39D7-4E88-9A1F-B0C17E60C002}"/>
              </a:ext>
            </a:extLst>
          </p:cNvPr>
          <p:cNvSpPr>
            <a:spLocks noGrp="1"/>
          </p:cNvSpPr>
          <p:nvPr>
            <p:ph type="ctrTitle"/>
          </p:nvPr>
        </p:nvSpPr>
        <p:spPr/>
        <p:txBody>
          <a:bodyPr/>
          <a:lstStyle/>
          <a:p>
            <a:r>
              <a:rPr lang="en-US" dirty="0"/>
              <a:t>Fixed SQL Server Agent Roles</a:t>
            </a:r>
          </a:p>
        </p:txBody>
      </p:sp>
      <p:sp>
        <p:nvSpPr>
          <p:cNvPr id="6" name="Subtitle 5">
            <a:extLst>
              <a:ext uri="{FF2B5EF4-FFF2-40B4-BE49-F238E27FC236}">
                <a16:creationId xmlns:a16="http://schemas.microsoft.com/office/drawing/2014/main" id="{CE8BA1FF-61E0-4E37-831A-A98A85982D6C}"/>
              </a:ext>
            </a:extLst>
          </p:cNvPr>
          <p:cNvSpPr>
            <a:spLocks noGrp="1"/>
          </p:cNvSpPr>
          <p:nvPr>
            <p:ph type="subTitle" idx="1"/>
          </p:nvPr>
        </p:nvSpPr>
        <p:spPr/>
        <p:txBody>
          <a:bodyPr/>
          <a:lstStyle/>
          <a:p>
            <a:r>
              <a:rPr lang="en-US" dirty="0"/>
              <a:t>Clarifying misunderstandings of the permission model</a:t>
            </a:r>
          </a:p>
        </p:txBody>
      </p:sp>
      <p:graphicFrame>
        <p:nvGraphicFramePr>
          <p:cNvPr id="9" name="Diagram 8">
            <a:extLst>
              <a:ext uri="{FF2B5EF4-FFF2-40B4-BE49-F238E27FC236}">
                <a16:creationId xmlns:a16="http://schemas.microsoft.com/office/drawing/2014/main" id="{0182D154-A365-449F-BC20-3083711B4970}"/>
              </a:ext>
            </a:extLst>
          </p:cNvPr>
          <p:cNvGraphicFramePr/>
          <p:nvPr>
            <p:extLst>
              <p:ext uri="{D42A27DB-BD31-4B8C-83A1-F6EECF244321}">
                <p14:modId xmlns:p14="http://schemas.microsoft.com/office/powerpoint/2010/main" val="2926581932"/>
              </p:ext>
            </p:extLst>
          </p:nvPr>
        </p:nvGraphicFramePr>
        <p:xfrm>
          <a:off x="5635701" y="2364713"/>
          <a:ext cx="5751551" cy="4053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8884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E22063E-D520-45CA-B20A-C1515900BE16}"/>
              </a:ext>
            </a:extLst>
          </p:cNvPr>
          <p:cNvSpPr>
            <a:spLocks noGrp="1"/>
          </p:cNvSpPr>
          <p:nvPr>
            <p:ph type="pic" sz="quarter" idx="13"/>
          </p:nvPr>
        </p:nvSpPr>
        <p:spPr/>
      </p:sp>
      <p:sp>
        <p:nvSpPr>
          <p:cNvPr id="3" name="Title 2">
            <a:extLst>
              <a:ext uri="{FF2B5EF4-FFF2-40B4-BE49-F238E27FC236}">
                <a16:creationId xmlns:a16="http://schemas.microsoft.com/office/drawing/2014/main" id="{BC13976B-0301-491E-B602-F2BD3BC8FD14}"/>
              </a:ext>
            </a:extLst>
          </p:cNvPr>
          <p:cNvSpPr>
            <a:spLocks noGrp="1"/>
          </p:cNvSpPr>
          <p:nvPr>
            <p:ph type="ctrTitle"/>
          </p:nvPr>
        </p:nvSpPr>
        <p:spPr/>
        <p:txBody>
          <a:bodyPr/>
          <a:lstStyle/>
          <a:p>
            <a:r>
              <a:rPr lang="en-US" dirty="0"/>
              <a:t>sysadmin</a:t>
            </a:r>
          </a:p>
        </p:txBody>
      </p:sp>
      <p:sp>
        <p:nvSpPr>
          <p:cNvPr id="4" name="Subtitle 3">
            <a:extLst>
              <a:ext uri="{FF2B5EF4-FFF2-40B4-BE49-F238E27FC236}">
                <a16:creationId xmlns:a16="http://schemas.microsoft.com/office/drawing/2014/main" id="{9A19C5DC-409A-4C5A-90B5-EDC218B04D94}"/>
              </a:ext>
            </a:extLst>
          </p:cNvPr>
          <p:cNvSpPr>
            <a:spLocks noGrp="1"/>
          </p:cNvSpPr>
          <p:nvPr>
            <p:ph type="subTitle" idx="1"/>
          </p:nvPr>
        </p:nvSpPr>
        <p:spPr/>
        <p:txBody>
          <a:bodyPr/>
          <a:lstStyle/>
          <a:p>
            <a:r>
              <a:rPr lang="en-US" dirty="0"/>
              <a:t>Keys to the kingdom</a:t>
            </a:r>
          </a:p>
        </p:txBody>
      </p:sp>
      <p:sp>
        <p:nvSpPr>
          <p:cNvPr id="5" name="Content Placeholder 4">
            <a:extLst>
              <a:ext uri="{FF2B5EF4-FFF2-40B4-BE49-F238E27FC236}">
                <a16:creationId xmlns:a16="http://schemas.microsoft.com/office/drawing/2014/main" id="{4885637A-6957-402D-891D-4AEA71EEE1C5}"/>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60E3CAC1-EFFD-40E8-8E84-6AA07D765995}"/>
              </a:ext>
            </a:extLst>
          </p:cNvPr>
          <p:cNvSpPr>
            <a:spLocks noGrp="1"/>
          </p:cNvSpPr>
          <p:nvPr>
            <p:ph type="sldNum" sz="quarter" idx="14"/>
          </p:nvPr>
        </p:nvSpPr>
        <p:spPr/>
        <p:txBody>
          <a:bodyPr/>
          <a:lstStyle/>
          <a:p>
            <a:fld id="{19B51A1E-902D-48AF-9020-955120F399B6}" type="slidenum">
              <a:rPr lang="en-ZA" smtClean="0"/>
              <a:pPr/>
              <a:t>21</a:t>
            </a:fld>
            <a:endParaRPr lang="en-ZA" dirty="0"/>
          </a:p>
        </p:txBody>
      </p:sp>
    </p:spTree>
    <p:extLst>
      <p:ext uri="{BB962C8B-B14F-4D97-AF65-F5344CB8AC3E}">
        <p14:creationId xmlns:p14="http://schemas.microsoft.com/office/powerpoint/2010/main" val="272928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dirty="0"/>
              <a:t>Identifying logins in sysadmin role</a:t>
            </a:r>
          </a:p>
        </p:txBody>
      </p:sp>
      <p:pic>
        <p:nvPicPr>
          <p:cNvPr id="3" name="Screen Recording 2">
            <a:hlinkClick r:id="" action="ppaction://media"/>
            <a:extLst>
              <a:ext uri="{FF2B5EF4-FFF2-40B4-BE49-F238E27FC236}">
                <a16:creationId xmlns:a16="http://schemas.microsoft.com/office/drawing/2014/main" id="{FD65A115-33E3-498E-8A40-50E44C1427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115" y="1458915"/>
            <a:ext cx="11429517" cy="3693758"/>
          </a:xfrm>
          <a:prstGeom prst="rect">
            <a:avLst/>
          </a:prstGeom>
        </p:spPr>
      </p:pic>
    </p:spTree>
    <p:extLst>
      <p:ext uri="{BB962C8B-B14F-4D97-AF65-F5344CB8AC3E}">
        <p14:creationId xmlns:p14="http://schemas.microsoft.com/office/powerpoint/2010/main" val="393848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C3590-0E73-4952-8DDB-BE85C139E925}"/>
              </a:ext>
            </a:extLst>
          </p:cNvPr>
          <p:cNvSpPr>
            <a:spLocks noGrp="1"/>
          </p:cNvSpPr>
          <p:nvPr>
            <p:ph type="title"/>
          </p:nvPr>
        </p:nvSpPr>
        <p:spPr/>
        <p:txBody>
          <a:bodyPr/>
          <a:lstStyle/>
          <a:p>
            <a:r>
              <a:rPr lang="en-US" dirty="0"/>
              <a:t>What Could An</a:t>
            </a:r>
            <a:r>
              <a:rPr lang="en-US" baseline="0" dirty="0"/>
              <a:t> Attacker Do With This?</a:t>
            </a:r>
            <a:endParaRPr lang="en-US" dirty="0"/>
          </a:p>
        </p:txBody>
      </p:sp>
      <p:sp>
        <p:nvSpPr>
          <p:cNvPr id="3" name="Content Placeholder 2">
            <a:extLst>
              <a:ext uri="{FF2B5EF4-FFF2-40B4-BE49-F238E27FC236}">
                <a16:creationId xmlns:a16="http://schemas.microsoft.com/office/drawing/2014/main" id="{5B463339-D144-4AF0-AB1B-7EC9E15C0B71}"/>
              </a:ext>
            </a:extLst>
          </p:cNvPr>
          <p:cNvSpPr>
            <a:spLocks noGrp="1"/>
          </p:cNvSpPr>
          <p:nvPr>
            <p:ph idx="1"/>
          </p:nvPr>
        </p:nvSpPr>
        <p:spPr/>
        <p:txBody>
          <a:bodyPr>
            <a:normAutofit fontScale="92500" lnSpcReduction="10000"/>
          </a:bodyPr>
          <a:lstStyle/>
          <a:p>
            <a:r>
              <a:rPr lang="en-US" dirty="0"/>
              <a:t>So sysadmin is bad, but what can we do with it?</a:t>
            </a:r>
          </a:p>
          <a:p>
            <a:pPr marL="1066809" lvl="1" indent="-457200">
              <a:buFont typeface="Arial" panose="020B0604020202020204" pitchFamily="34" charset="0"/>
              <a:buChar char="•"/>
            </a:pPr>
            <a:r>
              <a:rPr lang="en-US" dirty="0"/>
              <a:t>Database Backups/Restores</a:t>
            </a:r>
          </a:p>
          <a:p>
            <a:pPr marL="1066809" lvl="1" indent="-457200">
              <a:buFont typeface="Arial" panose="020B0604020202020204" pitchFamily="34" charset="0"/>
              <a:buChar char="•"/>
            </a:pPr>
            <a:r>
              <a:rPr lang="en-US" dirty="0"/>
              <a:t>Encryption</a:t>
            </a:r>
            <a:r>
              <a:rPr lang="en-US" baseline="0" dirty="0"/>
              <a:t> Keys/</a:t>
            </a:r>
            <a:r>
              <a:rPr lang="en-US" dirty="0"/>
              <a:t>Master Keys (Current/Historical Backups)</a:t>
            </a:r>
          </a:p>
          <a:p>
            <a:pPr marL="1066809" lvl="1" indent="-457200">
              <a:buFont typeface="Arial" panose="020B0604020202020204" pitchFamily="34" charset="0"/>
              <a:buChar char="•"/>
            </a:pPr>
            <a:r>
              <a:rPr lang="en-US" dirty="0"/>
              <a:t>Full access to </a:t>
            </a:r>
            <a:r>
              <a:rPr lang="en-US" baseline="0" dirty="0"/>
              <a:t>SQL Agent (</a:t>
            </a:r>
            <a:r>
              <a:rPr lang="en-US" baseline="0" dirty="0" err="1"/>
              <a:t>Peristence</a:t>
            </a:r>
            <a:r>
              <a:rPr lang="en-US" baseline="0" dirty="0"/>
              <a:t>)</a:t>
            </a:r>
          </a:p>
          <a:p>
            <a:pPr marL="1066809" lvl="1" indent="-457200">
              <a:buFont typeface="Arial" panose="020B0604020202020204" pitchFamily="34" charset="0"/>
              <a:buChar char="•"/>
            </a:pPr>
            <a:r>
              <a:rPr lang="en-US" dirty="0"/>
              <a:t>Access to modify </a:t>
            </a:r>
            <a:r>
              <a:rPr lang="en-US" dirty="0" err="1"/>
              <a:t>sp_configure</a:t>
            </a:r>
            <a:r>
              <a:rPr lang="en-US" dirty="0"/>
              <a:t> (</a:t>
            </a:r>
            <a:r>
              <a:rPr lang="en-US" dirty="0" err="1"/>
              <a:t>xp_cmdshell</a:t>
            </a:r>
            <a:r>
              <a:rPr lang="en-US" dirty="0"/>
              <a:t> anyone?)</a:t>
            </a:r>
          </a:p>
          <a:p>
            <a:pPr marL="1066809" lvl="1" indent="-457200">
              <a:buFont typeface="Arial" panose="020B0604020202020204" pitchFamily="34" charset="0"/>
              <a:buChar char="•"/>
            </a:pPr>
            <a:r>
              <a:rPr lang="en-US" baseline="0" dirty="0"/>
              <a:t>Create/Modify</a:t>
            </a:r>
            <a:r>
              <a:rPr lang="en-US" dirty="0"/>
              <a:t>/Delete server audits</a:t>
            </a:r>
          </a:p>
          <a:p>
            <a:pPr marL="1066809" lvl="1" indent="-457200">
              <a:buFont typeface="Arial" panose="020B0604020202020204" pitchFamily="34" charset="0"/>
              <a:buChar char="•"/>
            </a:pPr>
            <a:r>
              <a:rPr lang="en-US" baseline="0" dirty="0"/>
              <a:t>Create</a:t>
            </a:r>
            <a:r>
              <a:rPr lang="en-US" dirty="0"/>
              <a:t>/Modify/Delete traces/extended events</a:t>
            </a:r>
            <a:endParaRPr lang="en-US" baseline="0" dirty="0"/>
          </a:p>
          <a:p>
            <a:pPr marL="1066809" lvl="1" indent="-457200">
              <a:buFont typeface="Arial" panose="020B0604020202020204" pitchFamily="34" charset="0"/>
              <a:buChar char="•"/>
            </a:pPr>
            <a:r>
              <a:rPr lang="en-US" dirty="0"/>
              <a:t>Data Destruction/Exfiltration</a:t>
            </a:r>
          </a:p>
          <a:p>
            <a:pPr marL="1066809" lvl="1" indent="-457200">
              <a:buFont typeface="Arial" panose="020B0604020202020204" pitchFamily="34" charset="0"/>
              <a:buChar char="•"/>
            </a:pPr>
            <a:r>
              <a:rPr lang="en-US" dirty="0"/>
              <a:t>Server Denial of Service or Destruction</a:t>
            </a:r>
          </a:p>
        </p:txBody>
      </p:sp>
    </p:spTree>
    <p:extLst>
      <p:ext uri="{BB962C8B-B14F-4D97-AF65-F5344CB8AC3E}">
        <p14:creationId xmlns:p14="http://schemas.microsoft.com/office/powerpoint/2010/main" val="143202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C45A369-F3D7-4D7B-A6DA-AC68CB80821A}"/>
              </a:ext>
            </a:extLst>
          </p:cNvPr>
          <p:cNvSpPr>
            <a:spLocks noGrp="1"/>
          </p:cNvSpPr>
          <p:nvPr>
            <p:ph type="pic" sz="quarter" idx="13"/>
          </p:nvPr>
        </p:nvSpPr>
        <p:spPr/>
      </p:sp>
      <p:sp>
        <p:nvSpPr>
          <p:cNvPr id="2" name="Title 1">
            <a:extLst>
              <a:ext uri="{FF2B5EF4-FFF2-40B4-BE49-F238E27FC236}">
                <a16:creationId xmlns:a16="http://schemas.microsoft.com/office/drawing/2014/main" id="{8A1447C9-9AEB-421F-B016-15B9DED8D5E5}"/>
              </a:ext>
            </a:extLst>
          </p:cNvPr>
          <p:cNvSpPr>
            <a:spLocks noGrp="1"/>
          </p:cNvSpPr>
          <p:nvPr>
            <p:ph type="ctrTitle"/>
          </p:nvPr>
        </p:nvSpPr>
        <p:spPr/>
        <p:txBody>
          <a:bodyPr/>
          <a:lstStyle/>
          <a:p>
            <a:r>
              <a:rPr lang="en-US" dirty="0"/>
              <a:t>Control Server</a:t>
            </a:r>
          </a:p>
        </p:txBody>
      </p:sp>
      <p:sp>
        <p:nvSpPr>
          <p:cNvPr id="4" name="Subtitle 3">
            <a:extLst>
              <a:ext uri="{FF2B5EF4-FFF2-40B4-BE49-F238E27FC236}">
                <a16:creationId xmlns:a16="http://schemas.microsoft.com/office/drawing/2014/main" id="{A18F4049-7A6F-41DD-A38C-6299FA70A04F}"/>
              </a:ext>
            </a:extLst>
          </p:cNvPr>
          <p:cNvSpPr>
            <a:spLocks noGrp="1"/>
          </p:cNvSpPr>
          <p:nvPr>
            <p:ph type="subTitle" idx="1"/>
          </p:nvPr>
        </p:nvSpPr>
        <p:spPr/>
        <p:txBody>
          <a:bodyPr/>
          <a:lstStyle/>
          <a:p>
            <a:r>
              <a:rPr lang="en-US" dirty="0"/>
              <a:t>But I didn’t grant them sysadmin!</a:t>
            </a:r>
          </a:p>
        </p:txBody>
      </p:sp>
    </p:spTree>
    <p:extLst>
      <p:ext uri="{BB962C8B-B14F-4D97-AF65-F5344CB8AC3E}">
        <p14:creationId xmlns:p14="http://schemas.microsoft.com/office/powerpoint/2010/main" val="228641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FAB88B-6C29-4BD8-9AA1-CFD1CAFF831A}"/>
              </a:ext>
            </a:extLst>
          </p:cNvPr>
          <p:cNvSpPr>
            <a:spLocks noGrp="1"/>
          </p:cNvSpPr>
          <p:nvPr>
            <p:ph type="title"/>
          </p:nvPr>
        </p:nvSpPr>
        <p:spPr/>
        <p:txBody>
          <a:bodyPr/>
          <a:lstStyle/>
          <a:p>
            <a:r>
              <a:rPr lang="en-US" sz="4300" dirty="0"/>
              <a:t>Identifying Control Server Permissions Granted</a:t>
            </a:r>
          </a:p>
        </p:txBody>
      </p:sp>
      <p:pic>
        <p:nvPicPr>
          <p:cNvPr id="2" name="Screen Recording 1">
            <a:hlinkClick r:id="" action="ppaction://media"/>
            <a:extLst>
              <a:ext uri="{FF2B5EF4-FFF2-40B4-BE49-F238E27FC236}">
                <a16:creationId xmlns:a16="http://schemas.microsoft.com/office/drawing/2014/main" id="{8A017080-0DCF-461C-8C4B-14647AFBB1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1000" y="2152650"/>
            <a:ext cx="11430000" cy="3694113"/>
          </a:xfrm>
        </p:spPr>
      </p:pic>
      <p:sp>
        <p:nvSpPr>
          <p:cNvPr id="5" name="Slide Number Placeholder 4">
            <a:extLst>
              <a:ext uri="{FF2B5EF4-FFF2-40B4-BE49-F238E27FC236}">
                <a16:creationId xmlns:a16="http://schemas.microsoft.com/office/drawing/2014/main" id="{0D83EBC6-DFA8-414D-AD5A-8D17713CD49A}"/>
              </a:ext>
            </a:extLst>
          </p:cNvPr>
          <p:cNvSpPr>
            <a:spLocks noGrp="1"/>
          </p:cNvSpPr>
          <p:nvPr>
            <p:ph type="sldNum" sz="quarter" idx="4294967295"/>
          </p:nvPr>
        </p:nvSpPr>
        <p:spPr/>
        <p:txBody>
          <a:bodyPr/>
          <a:lstStyle/>
          <a:p>
            <a:fld id="{19B51A1E-902D-48AF-9020-955120F399B6}" type="slidenum">
              <a:rPr lang="en-ZA" smtClean="0"/>
              <a:pPr/>
              <a:t>25</a:t>
            </a:fld>
            <a:endParaRPr lang="en-ZA" dirty="0"/>
          </a:p>
        </p:txBody>
      </p:sp>
    </p:spTree>
    <p:extLst>
      <p:ext uri="{BB962C8B-B14F-4D97-AF65-F5344CB8AC3E}">
        <p14:creationId xmlns:p14="http://schemas.microsoft.com/office/powerpoint/2010/main" val="4121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824C98E-5A2B-4C00-806A-743686D4FE51}"/>
              </a:ext>
            </a:extLst>
          </p:cNvPr>
          <p:cNvSpPr txBox="1">
            <a:spLocks/>
          </p:cNvSpPr>
          <p:nvPr/>
        </p:nvSpPr>
        <p:spPr>
          <a:xfrm>
            <a:off x="381116" y="1523761"/>
            <a:ext cx="11653795" cy="4666024"/>
          </a:xfrm>
          <a:prstGeom prst="rect">
            <a:avLst/>
          </a:prstGeom>
        </p:spPr>
        <p:txBody>
          <a:bodyPr vert="horz" lIns="0" tIns="0" rIns="0" bIns="0" rtlCol="0" anchor="t">
            <a:normAutofit/>
          </a:bodyPr>
          <a:lstStyle>
            <a:lvl1pPr marL="0" indent="0" algn="l" defTabSz="609608" rtl="0" eaLnBrk="1" latinLnBrk="0" hangingPunct="1">
              <a:spcBef>
                <a:spcPct val="20000"/>
              </a:spcBef>
              <a:buFont typeface="Wingdings" charset="2"/>
              <a:buNone/>
              <a:defRPr sz="3810" kern="1200">
                <a:solidFill>
                  <a:schemeClr val="tx2"/>
                </a:solidFill>
                <a:latin typeface="+mn-lt"/>
                <a:ea typeface="+mn-ea"/>
                <a:cs typeface="+mn-cs"/>
              </a:defRPr>
            </a:lvl1pPr>
            <a:lvl2pPr marL="609609" indent="0" algn="l" defTabSz="609608" rtl="0" eaLnBrk="1" latinLnBrk="0" hangingPunct="1">
              <a:spcBef>
                <a:spcPct val="20000"/>
              </a:spcBef>
              <a:buFont typeface="Wingdings" charset="2"/>
              <a:buNone/>
              <a:defRPr sz="3387" kern="1200">
                <a:solidFill>
                  <a:srgbClr val="474947"/>
                </a:solidFill>
                <a:latin typeface="+mn-lt"/>
                <a:ea typeface="+mn-ea"/>
                <a:cs typeface="+mn-cs"/>
              </a:defRPr>
            </a:lvl2pPr>
            <a:lvl3pPr marL="1219218" indent="0" algn="l" defTabSz="609608" rtl="0" eaLnBrk="1" latinLnBrk="0" hangingPunct="1">
              <a:spcBef>
                <a:spcPct val="20000"/>
              </a:spcBef>
              <a:buFont typeface="Wingdings" charset="2"/>
              <a:buNone/>
              <a:defRPr sz="2540" kern="1200">
                <a:solidFill>
                  <a:srgbClr val="474947"/>
                </a:solidFill>
                <a:latin typeface="+mn-lt"/>
                <a:ea typeface="+mn-ea"/>
                <a:cs typeface="+mn-cs"/>
              </a:defRPr>
            </a:lvl3pPr>
            <a:lvl4pPr marL="1828826" indent="0" algn="l" defTabSz="609608" rtl="0" eaLnBrk="1" latinLnBrk="0" hangingPunct="1">
              <a:spcBef>
                <a:spcPct val="20000"/>
              </a:spcBef>
              <a:buFont typeface="Wingdings" charset="2"/>
              <a:buNone/>
              <a:defRPr sz="2540" kern="1200">
                <a:solidFill>
                  <a:srgbClr val="474947"/>
                </a:solidFill>
                <a:latin typeface="+mn-lt"/>
                <a:ea typeface="+mn-ea"/>
                <a:cs typeface="+mn-cs"/>
              </a:defRPr>
            </a:lvl4pPr>
            <a:lvl5pPr marL="2438434" indent="0" algn="l" defTabSz="609608" rtl="0" eaLnBrk="1" latinLnBrk="0" hangingPunct="1">
              <a:spcBef>
                <a:spcPct val="20000"/>
              </a:spcBef>
              <a:buFont typeface="Wingdings" charset="2"/>
              <a:buNone/>
              <a:defRPr sz="2117" kern="1200">
                <a:solidFill>
                  <a:srgbClr val="474947"/>
                </a:solidFill>
                <a:latin typeface="+mn-lt"/>
                <a:ea typeface="+mn-ea"/>
                <a:cs typeface="+mn-cs"/>
              </a:defRPr>
            </a:lvl5pPr>
            <a:lvl6pPr marL="3352848" indent="-304804" algn="l" defTabSz="609608" rtl="0" eaLnBrk="1" latinLnBrk="0" hangingPunct="1">
              <a:spcBef>
                <a:spcPct val="20000"/>
              </a:spcBef>
              <a:buFont typeface="Arial"/>
              <a:buChar char="•"/>
              <a:defRPr sz="2667" kern="1200">
                <a:solidFill>
                  <a:schemeClr val="tx1"/>
                </a:solidFill>
                <a:latin typeface="+mn-lt"/>
                <a:ea typeface="+mn-ea"/>
                <a:cs typeface="+mn-cs"/>
              </a:defRPr>
            </a:lvl6pPr>
            <a:lvl7pPr marL="3962456" indent="-304804" algn="l" defTabSz="609608" rtl="0" eaLnBrk="1" latinLnBrk="0" hangingPunct="1">
              <a:spcBef>
                <a:spcPct val="20000"/>
              </a:spcBef>
              <a:buFont typeface="Arial"/>
              <a:buChar char="•"/>
              <a:defRPr sz="2667" kern="1200">
                <a:solidFill>
                  <a:schemeClr val="tx1"/>
                </a:solidFill>
                <a:latin typeface="+mn-lt"/>
                <a:ea typeface="+mn-ea"/>
                <a:cs typeface="+mn-cs"/>
              </a:defRPr>
            </a:lvl7pPr>
            <a:lvl8pPr marL="4572064" indent="-304804" algn="l" defTabSz="609608" rtl="0" eaLnBrk="1" latinLnBrk="0" hangingPunct="1">
              <a:spcBef>
                <a:spcPct val="20000"/>
              </a:spcBef>
              <a:buFont typeface="Arial"/>
              <a:buChar char="•"/>
              <a:defRPr sz="2667" kern="1200">
                <a:solidFill>
                  <a:schemeClr val="tx1"/>
                </a:solidFill>
                <a:latin typeface="+mn-lt"/>
                <a:ea typeface="+mn-ea"/>
                <a:cs typeface="+mn-cs"/>
              </a:defRPr>
            </a:lvl8pPr>
            <a:lvl9pPr marL="5181673" indent="-304804" algn="l" defTabSz="609608" rtl="0" eaLnBrk="1" latinLnBrk="0" hangingPunct="1">
              <a:spcBef>
                <a:spcPct val="20000"/>
              </a:spcBef>
              <a:buFont typeface="Arial"/>
              <a:buChar char="•"/>
              <a:defRPr sz="2667" kern="1200">
                <a:solidFill>
                  <a:schemeClr val="tx1"/>
                </a:solidFill>
                <a:latin typeface="+mn-lt"/>
                <a:ea typeface="+mn-ea"/>
                <a:cs typeface="+mn-cs"/>
              </a:defRPr>
            </a:lvl9pPr>
          </a:lstStyle>
          <a:p>
            <a:r>
              <a:rPr lang="en-US" dirty="0"/>
              <a:t>Wait, isn’t that the same as sysadmin?</a:t>
            </a:r>
          </a:p>
          <a:p>
            <a:r>
              <a:rPr lang="en-US" b="1" dirty="0"/>
              <a:t>In short, your server can be owned just as if you granted sysadmin, and all with a Metasploit module available: </a:t>
            </a:r>
            <a:r>
              <a:rPr lang="en-US" b="1" dirty="0">
                <a:hlinkClick r:id="rId2"/>
              </a:rPr>
              <a:t>https://bit.ly/2Iohdzo</a:t>
            </a:r>
            <a:endParaRPr lang="en-US" b="1" dirty="0"/>
          </a:p>
          <a:p>
            <a:endParaRPr lang="en-US" dirty="0"/>
          </a:p>
          <a:p>
            <a:endParaRPr lang="en-US" dirty="0"/>
          </a:p>
        </p:txBody>
      </p:sp>
      <p:sp>
        <p:nvSpPr>
          <p:cNvPr id="2" name="Title 1">
            <a:extLst>
              <a:ext uri="{FF2B5EF4-FFF2-40B4-BE49-F238E27FC236}">
                <a16:creationId xmlns:a16="http://schemas.microsoft.com/office/drawing/2014/main" id="{04BC5DEC-FE63-4AAA-9971-8575E79FEF99}"/>
              </a:ext>
            </a:extLst>
          </p:cNvPr>
          <p:cNvSpPr>
            <a:spLocks noGrp="1"/>
          </p:cNvSpPr>
          <p:nvPr>
            <p:ph type="title"/>
          </p:nvPr>
        </p:nvSpPr>
        <p:spPr/>
        <p:txBody>
          <a:bodyPr/>
          <a:lstStyle/>
          <a:p>
            <a:r>
              <a:rPr lang="en-US" dirty="0"/>
              <a:t>What Can An Attacker Do With This?</a:t>
            </a:r>
          </a:p>
        </p:txBody>
      </p:sp>
      <p:sp>
        <p:nvSpPr>
          <p:cNvPr id="3" name="Content Placeholder 2">
            <a:extLst>
              <a:ext uri="{FF2B5EF4-FFF2-40B4-BE49-F238E27FC236}">
                <a16:creationId xmlns:a16="http://schemas.microsoft.com/office/drawing/2014/main" id="{E8FC091B-5883-40B7-9B06-5A4D4DAE3E1D}"/>
              </a:ext>
            </a:extLst>
          </p:cNvPr>
          <p:cNvSpPr>
            <a:spLocks noGrp="1"/>
          </p:cNvSpPr>
          <p:nvPr>
            <p:ph idx="1"/>
          </p:nvPr>
        </p:nvSpPr>
        <p:spPr>
          <a:xfrm>
            <a:off x="381116" y="1523761"/>
            <a:ext cx="11429516" cy="4952866"/>
          </a:xfrm>
        </p:spPr>
        <p:txBody>
          <a:bodyPr>
            <a:normAutofit fontScale="92500" lnSpcReduction="20000"/>
          </a:bodyPr>
          <a:lstStyle/>
          <a:p>
            <a:r>
              <a:rPr lang="en-US" b="1" dirty="0"/>
              <a:t>Subset of scary things</a:t>
            </a:r>
          </a:p>
          <a:p>
            <a:pPr marL="1066809" lvl="1" indent="-457200">
              <a:buFont typeface="Arial" panose="020B0604020202020204" pitchFamily="34" charset="0"/>
              <a:buChar char="•"/>
            </a:pPr>
            <a:r>
              <a:rPr lang="en-US" b="1" dirty="0"/>
              <a:t>Impersonate </a:t>
            </a:r>
            <a:r>
              <a:rPr lang="en-US" b="1" u="sng" dirty="0"/>
              <a:t>ANY</a:t>
            </a:r>
            <a:r>
              <a:rPr lang="en-US" b="1" dirty="0"/>
              <a:t> login</a:t>
            </a:r>
          </a:p>
          <a:p>
            <a:pPr marL="1066809" lvl="1" indent="-457200">
              <a:buFont typeface="Arial" panose="020B0604020202020204" pitchFamily="34" charset="0"/>
              <a:buChar char="•"/>
            </a:pPr>
            <a:r>
              <a:rPr lang="en-US" b="1" dirty="0"/>
              <a:t>Kill </a:t>
            </a:r>
            <a:r>
              <a:rPr lang="en-US" b="1" u="sng" dirty="0"/>
              <a:t>ANY</a:t>
            </a:r>
            <a:r>
              <a:rPr lang="en-US" b="1" dirty="0"/>
              <a:t> SPID</a:t>
            </a:r>
          </a:p>
          <a:p>
            <a:pPr marL="1066809" lvl="1" indent="-457200">
              <a:buFont typeface="Arial" panose="020B0604020202020204" pitchFamily="34" charset="0"/>
              <a:buChar char="•"/>
            </a:pPr>
            <a:r>
              <a:rPr lang="en-US" b="1" dirty="0"/>
              <a:t>Create/modify traces</a:t>
            </a:r>
          </a:p>
          <a:p>
            <a:pPr marL="1066809" lvl="1" indent="-457200">
              <a:buFont typeface="Arial" panose="020B0604020202020204" pitchFamily="34" charset="0"/>
              <a:buChar char="•"/>
            </a:pPr>
            <a:r>
              <a:rPr lang="en-US" b="1" dirty="0"/>
              <a:t>Create/Modify/Delete audit sessions</a:t>
            </a:r>
          </a:p>
          <a:p>
            <a:pPr marL="1066809" lvl="1" indent="-457200">
              <a:buFont typeface="Arial" panose="020B0604020202020204" pitchFamily="34" charset="0"/>
              <a:buChar char="•"/>
            </a:pPr>
            <a:r>
              <a:rPr lang="en-US" b="1" dirty="0"/>
              <a:t>Create/Modify/Delete extended event sessions</a:t>
            </a:r>
          </a:p>
          <a:p>
            <a:pPr marL="1066809" lvl="1" indent="-457200">
              <a:buFont typeface="Arial" panose="020B0604020202020204" pitchFamily="34" charset="0"/>
              <a:buChar char="•"/>
            </a:pPr>
            <a:r>
              <a:rPr lang="en-US" b="1" dirty="0"/>
              <a:t>Create/Modify/Delete credentials</a:t>
            </a:r>
          </a:p>
          <a:p>
            <a:pPr marL="1066809" lvl="1" indent="-457200">
              <a:buFont typeface="Arial" panose="020B0604020202020204" pitchFamily="34" charset="0"/>
              <a:buChar char="•"/>
            </a:pPr>
            <a:r>
              <a:rPr lang="en-US" b="1" dirty="0"/>
              <a:t>Add/Modify/Remove Endpoints</a:t>
            </a:r>
          </a:p>
          <a:p>
            <a:pPr marL="1066809" lvl="1" indent="-457200">
              <a:buFont typeface="Arial" panose="020B0604020202020204" pitchFamily="34" charset="0"/>
              <a:buChar char="•"/>
            </a:pPr>
            <a:r>
              <a:rPr lang="en-US" b="1" dirty="0"/>
              <a:t>Change UNSAFE ASSEMBLY setting</a:t>
            </a:r>
          </a:p>
          <a:p>
            <a:pPr marL="1066809" lvl="1" indent="-457200">
              <a:buFont typeface="Arial" panose="020B0604020202020204" pitchFamily="34" charset="0"/>
              <a:buChar char="•"/>
            </a:pPr>
            <a:r>
              <a:rPr lang="en-US" b="1" dirty="0"/>
              <a:t>And more!</a:t>
            </a:r>
          </a:p>
        </p:txBody>
      </p:sp>
    </p:spTree>
    <p:extLst>
      <p:ext uri="{BB962C8B-B14F-4D97-AF65-F5344CB8AC3E}">
        <p14:creationId xmlns:p14="http://schemas.microsoft.com/office/powerpoint/2010/main" val="59920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
                                            <p:txEl>
                                              <p:pRg st="1" end="1"/>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
                                            <p:txEl>
                                              <p:pRg st="2" end="2"/>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
                                            <p:txEl>
                                              <p:pRg st="3" end="3"/>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3">
                                            <p:txEl>
                                              <p:pRg st="4" end="4"/>
                                            </p:txEl>
                                          </p:spTgt>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
                                            <p:txEl>
                                              <p:pRg st="5" end="5"/>
                                            </p:txEl>
                                          </p:spTgt>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3">
                                            <p:txEl>
                                              <p:pRg st="6" end="6"/>
                                            </p:txEl>
                                          </p:spTgt>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
                                            <p:txEl>
                                              <p:pRg st="7" end="7"/>
                                            </p:txEl>
                                          </p:spTgt>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
                                            <p:txEl>
                                              <p:pRg st="8" end="8"/>
                                            </p:txEl>
                                          </p:spTgt>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
                                            <p:txEl>
                                              <p:pRg st="9" end="9"/>
                                            </p:txEl>
                                          </p:spTgt>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4">
                                            <p:txEl>
                                              <p:pRg st="0" end="0"/>
                                            </p:txEl>
                                          </p:spTgt>
                                        </p:tgtEl>
                                        <p:attrNameLst>
                                          <p:attrName>style.visibility</p:attrName>
                                        </p:attrNameLst>
                                      </p:cBhvr>
                                      <p:to>
                                        <p:strVal val="visible"/>
                                      </p:to>
                                    </p:set>
                                    <p:animEffect transition="in" filter="fade">
                                      <p:cBhvr>
                                        <p:cTn id="79" dur="500"/>
                                        <p:tgtEl>
                                          <p:spTgt spid="4">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1" end="1"/>
                                            </p:txEl>
                                          </p:spTgt>
                                        </p:tgtEl>
                                        <p:attrNameLst>
                                          <p:attrName>style.visibility</p:attrName>
                                        </p:attrNameLst>
                                      </p:cBhvr>
                                      <p:to>
                                        <p:strVal val="visible"/>
                                      </p:to>
                                    </p:set>
                                    <p:animEffect transition="in" filter="fade">
                                      <p:cBhvr>
                                        <p:cTn id="8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build="p"/>
      <p:bldP spid="3" grpI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BC9E1-E898-4BAE-8866-8B808BA5CCFF}"/>
              </a:ext>
            </a:extLst>
          </p:cNvPr>
          <p:cNvSpPr>
            <a:spLocks noGrp="1"/>
          </p:cNvSpPr>
          <p:nvPr>
            <p:ph type="pic" sz="quarter" idx="13"/>
          </p:nvPr>
        </p:nvSpPr>
        <p:spPr/>
      </p:sp>
      <p:sp>
        <p:nvSpPr>
          <p:cNvPr id="3" name="Title 2">
            <a:extLst>
              <a:ext uri="{FF2B5EF4-FFF2-40B4-BE49-F238E27FC236}">
                <a16:creationId xmlns:a16="http://schemas.microsoft.com/office/drawing/2014/main" id="{2AFEF7BA-E65B-4B7B-9CD6-376FC4C3CA2E}"/>
              </a:ext>
            </a:extLst>
          </p:cNvPr>
          <p:cNvSpPr>
            <a:spLocks noGrp="1"/>
          </p:cNvSpPr>
          <p:nvPr>
            <p:ph type="ctrTitle"/>
          </p:nvPr>
        </p:nvSpPr>
        <p:spPr/>
        <p:txBody>
          <a:bodyPr/>
          <a:lstStyle/>
          <a:p>
            <a:r>
              <a:rPr lang="en-US" dirty="0"/>
              <a:t>Impersonate</a:t>
            </a:r>
          </a:p>
        </p:txBody>
      </p:sp>
      <p:sp>
        <p:nvSpPr>
          <p:cNvPr id="4" name="Subtitle 3">
            <a:extLst>
              <a:ext uri="{FF2B5EF4-FFF2-40B4-BE49-F238E27FC236}">
                <a16:creationId xmlns:a16="http://schemas.microsoft.com/office/drawing/2014/main" id="{B7249431-C944-4C78-96F0-E06E015E3759}"/>
              </a:ext>
            </a:extLst>
          </p:cNvPr>
          <p:cNvSpPr>
            <a:spLocks noGrp="1"/>
          </p:cNvSpPr>
          <p:nvPr>
            <p:ph type="subTitle" idx="1"/>
          </p:nvPr>
        </p:nvSpPr>
        <p:spPr/>
        <p:txBody>
          <a:bodyPr/>
          <a:lstStyle/>
          <a:p>
            <a:r>
              <a:rPr lang="en-US" dirty="0"/>
              <a:t>No really, I’m sysadmin</a:t>
            </a:r>
          </a:p>
        </p:txBody>
      </p:sp>
      <p:sp>
        <p:nvSpPr>
          <p:cNvPr id="5" name="Content Placeholder 4">
            <a:extLst>
              <a:ext uri="{FF2B5EF4-FFF2-40B4-BE49-F238E27FC236}">
                <a16:creationId xmlns:a16="http://schemas.microsoft.com/office/drawing/2014/main" id="{02F5D99D-DC88-43EA-AE4E-8935E50C254D}"/>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7AFB181C-2B49-4170-BC9B-BD9EEA2F021C}"/>
              </a:ext>
            </a:extLst>
          </p:cNvPr>
          <p:cNvSpPr>
            <a:spLocks noGrp="1"/>
          </p:cNvSpPr>
          <p:nvPr>
            <p:ph type="sldNum" sz="quarter" idx="14"/>
          </p:nvPr>
        </p:nvSpPr>
        <p:spPr/>
        <p:txBody>
          <a:bodyPr/>
          <a:lstStyle/>
          <a:p>
            <a:fld id="{19B51A1E-902D-48AF-9020-955120F399B6}" type="slidenum">
              <a:rPr lang="en-ZA" smtClean="0"/>
              <a:pPr/>
              <a:t>27</a:t>
            </a:fld>
            <a:endParaRPr lang="en-ZA" dirty="0"/>
          </a:p>
        </p:txBody>
      </p:sp>
    </p:spTree>
    <p:extLst>
      <p:ext uri="{BB962C8B-B14F-4D97-AF65-F5344CB8AC3E}">
        <p14:creationId xmlns:p14="http://schemas.microsoft.com/office/powerpoint/2010/main" val="1284939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sz="4500" dirty="0"/>
              <a:t>Identifying Impersonate Permissions Granted</a:t>
            </a:r>
          </a:p>
        </p:txBody>
      </p:sp>
      <p:pic>
        <p:nvPicPr>
          <p:cNvPr id="9" name="Screen Recording 8">
            <a:hlinkClick r:id="" action="ppaction://media"/>
            <a:extLst>
              <a:ext uri="{FF2B5EF4-FFF2-40B4-BE49-F238E27FC236}">
                <a16:creationId xmlns:a16="http://schemas.microsoft.com/office/drawing/2014/main" id="{4C1115EA-B983-43F6-B87E-4B89DAD06DD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356640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4605-9E34-426D-BE85-05DF843CA415}"/>
              </a:ext>
            </a:extLst>
          </p:cNvPr>
          <p:cNvSpPr>
            <a:spLocks noGrp="1"/>
          </p:cNvSpPr>
          <p:nvPr>
            <p:ph type="title"/>
          </p:nvPr>
        </p:nvSpPr>
        <p:spPr/>
        <p:txBody>
          <a:bodyPr/>
          <a:lstStyle/>
          <a:p>
            <a:r>
              <a:rPr lang="en-US" sz="4657" kern="1200" dirty="0">
                <a:solidFill>
                  <a:schemeClr val="accent1"/>
                </a:solidFill>
                <a:effectLst/>
                <a:latin typeface="+mj-lt"/>
                <a:ea typeface="+mj-ea"/>
                <a:cs typeface="+mj-cs"/>
              </a:rPr>
              <a:t>What Could An</a:t>
            </a:r>
            <a:r>
              <a:rPr lang="en-US" sz="4657" kern="1200" baseline="0" dirty="0">
                <a:solidFill>
                  <a:schemeClr val="accent1"/>
                </a:solidFill>
                <a:effectLst/>
                <a:latin typeface="+mj-lt"/>
                <a:ea typeface="+mj-ea"/>
                <a:cs typeface="+mj-cs"/>
              </a:rPr>
              <a:t> Attacker Do With This?</a:t>
            </a:r>
            <a:endParaRPr lang="en-US" dirty="0"/>
          </a:p>
        </p:txBody>
      </p:sp>
      <p:sp>
        <p:nvSpPr>
          <p:cNvPr id="3" name="Content Placeholder 2">
            <a:extLst>
              <a:ext uri="{FF2B5EF4-FFF2-40B4-BE49-F238E27FC236}">
                <a16:creationId xmlns:a16="http://schemas.microsoft.com/office/drawing/2014/main" id="{BD296328-AC72-488F-ADAC-CCD7439C944B}"/>
              </a:ext>
            </a:extLst>
          </p:cNvPr>
          <p:cNvSpPr>
            <a:spLocks noGrp="1"/>
          </p:cNvSpPr>
          <p:nvPr>
            <p:ph idx="1"/>
          </p:nvPr>
        </p:nvSpPr>
        <p:spPr/>
        <p:txBody>
          <a:bodyPr/>
          <a:lstStyle/>
          <a:p>
            <a:r>
              <a:rPr lang="en-US" dirty="0"/>
              <a:t>This</a:t>
            </a:r>
            <a:r>
              <a:rPr lang="en-US" baseline="0" dirty="0"/>
              <a:t> represents a sysadmin impersonation from a normal account</a:t>
            </a:r>
          </a:p>
          <a:p>
            <a:pPr marL="1066809" lvl="1" indent="-457200">
              <a:buFont typeface="Arial" panose="020B0604020202020204" pitchFamily="34" charset="0"/>
              <a:buChar char="•"/>
            </a:pPr>
            <a:r>
              <a:rPr lang="en-US" dirty="0"/>
              <a:t>In short,</a:t>
            </a:r>
            <a:r>
              <a:rPr lang="en-US" baseline="0" dirty="0"/>
              <a:t> the normal account gains full control of the server</a:t>
            </a:r>
          </a:p>
          <a:p>
            <a:pPr marL="1066809" lvl="1" indent="-457200">
              <a:buFont typeface="Arial" panose="020B0604020202020204" pitchFamily="34" charset="0"/>
              <a:buChar char="•"/>
            </a:pPr>
            <a:r>
              <a:rPr lang="en-US" dirty="0"/>
              <a:t>All of the bad things a sysadmin can do with less visibility to the problem</a:t>
            </a:r>
          </a:p>
          <a:p>
            <a:pPr marL="1066809" lvl="1" indent="-457200">
              <a:buFont typeface="Arial" panose="020B0604020202020204" pitchFamily="34" charset="0"/>
              <a:buChar char="•"/>
            </a:pPr>
            <a:r>
              <a:rPr lang="en-US" dirty="0"/>
              <a:t>Metasploit module available: </a:t>
            </a:r>
            <a:r>
              <a:rPr lang="en-US" dirty="0">
                <a:hlinkClick r:id="rId2"/>
              </a:rPr>
              <a:t>https://bit.ly/2Iohdzo</a:t>
            </a:r>
            <a:endParaRPr lang="en-US" dirty="0"/>
          </a:p>
        </p:txBody>
      </p:sp>
    </p:spTree>
    <p:extLst>
      <p:ext uri="{BB962C8B-B14F-4D97-AF65-F5344CB8AC3E}">
        <p14:creationId xmlns:p14="http://schemas.microsoft.com/office/powerpoint/2010/main" val="315437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Chalk board texture with nothing written on it" title="Chalk board texture with nothing written on it">
            <a:extLst>
              <a:ext uri="{FF2B5EF4-FFF2-40B4-BE49-F238E27FC236}">
                <a16:creationId xmlns:a16="http://schemas.microsoft.com/office/drawing/2014/main" id="{7995DD33-258D-4E3B-8A80-CB864DD5F34B}"/>
              </a:ext>
            </a:extLst>
          </p:cNvPr>
          <p:cNvPicPr>
            <a:picLocks noGrp="1" noChangeAspect="1"/>
          </p:cNvPicPr>
          <p:nvPr>
            <p:ph type="pic" sz="quarter" idx="13"/>
          </p:nvPr>
        </p:nvPicPr>
        <p:blipFill rotWithShape="1">
          <a:blip r:embed="rId3"/>
          <a:srcRect l="22316" r="21653" b="1"/>
          <a:stretch/>
        </p:blipFill>
        <p:spPr>
          <a:xfrm>
            <a:off x="20" y="10"/>
            <a:ext cx="7534636" cy="6857990"/>
          </a:xfrm>
          <a:prstGeom prst="rect">
            <a:avLst/>
          </a:prstGeo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8174735" y="640081"/>
            <a:ext cx="3377183" cy="3708895"/>
          </a:xfrm>
          <a:noFill/>
        </p:spPr>
        <p:txBody>
          <a:bodyPr vert="horz" lIns="91440" tIns="45720" rIns="91440" bIns="45720" rtlCol="0" anchor="b">
            <a:normAutofit/>
          </a:bodyPr>
          <a:lstStyle/>
          <a:p>
            <a:pPr algn="l">
              <a:lnSpc>
                <a:spcPct val="90000"/>
              </a:lnSpc>
            </a:pPr>
            <a:r>
              <a:rPr lang="en-US" sz="4400" dirty="0">
                <a:solidFill>
                  <a:schemeClr val="tx1"/>
                </a:solidFill>
                <a:latin typeface="+mj-lt"/>
              </a:rPr>
              <a:t>Legal Disclosure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8174735" y="4571999"/>
            <a:ext cx="3377184" cy="1645921"/>
          </a:xfrm>
          <a:noFill/>
        </p:spPr>
        <p:txBody>
          <a:bodyPr vert="horz" lIns="91440" tIns="45720" rIns="91440" bIns="45720" rtlCol="0">
            <a:normAutofit/>
          </a:bodyPr>
          <a:lstStyle/>
          <a:p>
            <a:pPr algn="l"/>
            <a:r>
              <a:rPr lang="en-US" sz="2000">
                <a:solidFill>
                  <a:schemeClr val="tx1"/>
                </a:solidFill>
              </a:rPr>
              <a:t>My lawyers want you to know…</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4"/>
          </p:nvPr>
        </p:nvSpPr>
        <p:spPr bwMode="grayWhite">
          <a:xfrm>
            <a:off x="10926476" y="6356350"/>
            <a:ext cx="625443" cy="365125"/>
          </a:xfrm>
          <a:prstGeom prst="ellipse">
            <a:avLst/>
          </a:prstGeom>
          <a:noFill/>
        </p:spPr>
        <p:txBody>
          <a:bodyPr vert="horz" lIns="91440" tIns="45720" rIns="91440" bIns="45720" rtlCol="0" anchor="ctr">
            <a:normAutofit fontScale="77500" lnSpcReduction="20000"/>
          </a:bodyPr>
          <a:lstStyle/>
          <a:p>
            <a:pPr algn="r">
              <a:lnSpc>
                <a:spcPct val="90000"/>
              </a:lnSpc>
              <a:spcAft>
                <a:spcPts val="600"/>
              </a:spcAft>
              <a:defRPr/>
            </a:pPr>
            <a:fld id="{19B51A1E-902D-48AF-9020-955120F399B6}" type="slidenum">
              <a:rPr lang="en-US">
                <a:solidFill>
                  <a:prstClr val="black">
                    <a:tint val="75000"/>
                  </a:prstClr>
                </a:solidFill>
                <a:latin typeface="Calibri" panose="020F0502020204030204"/>
              </a:rPr>
              <a:pPr algn="r">
                <a:lnSpc>
                  <a:spcPct val="90000"/>
                </a:lnSpc>
                <a:spcAft>
                  <a:spcPts val="600"/>
                </a:spcAft>
                <a:defRPr/>
              </a:pPr>
              <a:t>3</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92918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E22063E-D520-45CA-B20A-C1515900BE16}"/>
              </a:ext>
            </a:extLst>
          </p:cNvPr>
          <p:cNvSpPr>
            <a:spLocks noGrp="1"/>
          </p:cNvSpPr>
          <p:nvPr>
            <p:ph type="pic" sz="quarter" idx="13"/>
          </p:nvPr>
        </p:nvSpPr>
        <p:spPr/>
      </p:sp>
      <p:sp>
        <p:nvSpPr>
          <p:cNvPr id="3" name="Title 2">
            <a:extLst>
              <a:ext uri="{FF2B5EF4-FFF2-40B4-BE49-F238E27FC236}">
                <a16:creationId xmlns:a16="http://schemas.microsoft.com/office/drawing/2014/main" id="{BC13976B-0301-491E-B602-F2BD3BC8FD14}"/>
              </a:ext>
            </a:extLst>
          </p:cNvPr>
          <p:cNvSpPr>
            <a:spLocks noGrp="1"/>
          </p:cNvSpPr>
          <p:nvPr>
            <p:ph type="ctrTitle"/>
          </p:nvPr>
        </p:nvSpPr>
        <p:spPr/>
        <p:txBody>
          <a:bodyPr/>
          <a:lstStyle/>
          <a:p>
            <a:r>
              <a:rPr lang="en-US" dirty="0" err="1"/>
              <a:t>db_owner</a:t>
            </a:r>
            <a:endParaRPr lang="en-US" dirty="0"/>
          </a:p>
        </p:txBody>
      </p:sp>
      <p:sp>
        <p:nvSpPr>
          <p:cNvPr id="4" name="Subtitle 3">
            <a:extLst>
              <a:ext uri="{FF2B5EF4-FFF2-40B4-BE49-F238E27FC236}">
                <a16:creationId xmlns:a16="http://schemas.microsoft.com/office/drawing/2014/main" id="{9A19C5DC-409A-4C5A-90B5-EDC218B04D94}"/>
              </a:ext>
            </a:extLst>
          </p:cNvPr>
          <p:cNvSpPr>
            <a:spLocks noGrp="1"/>
          </p:cNvSpPr>
          <p:nvPr>
            <p:ph type="subTitle" idx="1"/>
          </p:nvPr>
        </p:nvSpPr>
        <p:spPr/>
        <p:txBody>
          <a:bodyPr/>
          <a:lstStyle/>
          <a:p>
            <a:r>
              <a:rPr lang="en-US" dirty="0"/>
              <a:t>The easy button</a:t>
            </a:r>
          </a:p>
        </p:txBody>
      </p:sp>
      <p:sp>
        <p:nvSpPr>
          <p:cNvPr id="5" name="Content Placeholder 4">
            <a:extLst>
              <a:ext uri="{FF2B5EF4-FFF2-40B4-BE49-F238E27FC236}">
                <a16:creationId xmlns:a16="http://schemas.microsoft.com/office/drawing/2014/main" id="{4885637A-6957-402D-891D-4AEA71EEE1C5}"/>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60E3CAC1-EFFD-40E8-8E84-6AA07D765995}"/>
              </a:ext>
            </a:extLst>
          </p:cNvPr>
          <p:cNvSpPr>
            <a:spLocks noGrp="1"/>
          </p:cNvSpPr>
          <p:nvPr>
            <p:ph type="sldNum" sz="quarter" idx="14"/>
          </p:nvPr>
        </p:nvSpPr>
        <p:spPr/>
        <p:txBody>
          <a:bodyPr/>
          <a:lstStyle/>
          <a:p>
            <a:fld id="{19B51A1E-902D-48AF-9020-955120F399B6}" type="slidenum">
              <a:rPr lang="en-ZA" smtClean="0"/>
              <a:pPr/>
              <a:t>30</a:t>
            </a:fld>
            <a:endParaRPr lang="en-ZA" dirty="0"/>
          </a:p>
        </p:txBody>
      </p:sp>
    </p:spTree>
    <p:extLst>
      <p:ext uri="{BB962C8B-B14F-4D97-AF65-F5344CB8AC3E}">
        <p14:creationId xmlns:p14="http://schemas.microsoft.com/office/powerpoint/2010/main" val="2837937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dirty="0"/>
              <a:t>Identifying </a:t>
            </a:r>
            <a:r>
              <a:rPr lang="en-US" dirty="0" err="1"/>
              <a:t>db_owner</a:t>
            </a:r>
            <a:r>
              <a:rPr lang="en-US" dirty="0"/>
              <a:t> Users</a:t>
            </a:r>
          </a:p>
        </p:txBody>
      </p:sp>
      <p:pic>
        <p:nvPicPr>
          <p:cNvPr id="5" name="Screen Recording 4">
            <a:hlinkClick r:id="" action="ppaction://media"/>
            <a:extLst>
              <a:ext uri="{FF2B5EF4-FFF2-40B4-BE49-F238E27FC236}">
                <a16:creationId xmlns:a16="http://schemas.microsoft.com/office/drawing/2014/main" id="{53BFE056-FFC6-4BE5-AE31-D94C82FC11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412251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0926-0254-4A8A-89BF-96FAEB8C88FD}"/>
              </a:ext>
            </a:extLst>
          </p:cNvPr>
          <p:cNvSpPr>
            <a:spLocks noGrp="1"/>
          </p:cNvSpPr>
          <p:nvPr>
            <p:ph type="title"/>
          </p:nvPr>
        </p:nvSpPr>
        <p:spPr/>
        <p:txBody>
          <a:bodyPr/>
          <a:lstStyle/>
          <a:p>
            <a:r>
              <a:rPr lang="en-US" dirty="0"/>
              <a:t>What Can An Attacker Do With This?</a:t>
            </a:r>
          </a:p>
        </p:txBody>
      </p:sp>
      <p:sp>
        <p:nvSpPr>
          <p:cNvPr id="3" name="Content Placeholder 2">
            <a:extLst>
              <a:ext uri="{FF2B5EF4-FFF2-40B4-BE49-F238E27FC236}">
                <a16:creationId xmlns:a16="http://schemas.microsoft.com/office/drawing/2014/main" id="{96A451E0-382E-4927-95A2-DD642345500E}"/>
              </a:ext>
            </a:extLst>
          </p:cNvPr>
          <p:cNvSpPr>
            <a:spLocks noGrp="1"/>
          </p:cNvSpPr>
          <p:nvPr>
            <p:ph idx="1"/>
          </p:nvPr>
        </p:nvSpPr>
        <p:spPr/>
        <p:txBody>
          <a:bodyPr>
            <a:normAutofit fontScale="77500" lnSpcReduction="20000"/>
          </a:bodyPr>
          <a:lstStyle/>
          <a:p>
            <a:r>
              <a:rPr lang="en-US" dirty="0"/>
              <a:t>Subset of scary things</a:t>
            </a:r>
          </a:p>
          <a:p>
            <a:pPr marL="1066809" lvl="1" indent="-457200">
              <a:buFont typeface="Arial" panose="020B0604020202020204" pitchFamily="34" charset="0"/>
              <a:buChar char="•"/>
            </a:pPr>
            <a:r>
              <a:rPr lang="en-US" dirty="0"/>
              <a:t>Backup/Drop Database</a:t>
            </a:r>
          </a:p>
          <a:p>
            <a:pPr marL="1066809" lvl="1" indent="-457200">
              <a:buFont typeface="Arial" panose="020B0604020202020204" pitchFamily="34" charset="0"/>
              <a:buChar char="•"/>
            </a:pPr>
            <a:r>
              <a:rPr lang="en-US" dirty="0"/>
              <a:t>Change Database Encryption Settings</a:t>
            </a:r>
          </a:p>
          <a:p>
            <a:pPr marL="1066809" lvl="1" indent="-457200">
              <a:buFont typeface="Arial" panose="020B0604020202020204" pitchFamily="34" charset="0"/>
              <a:buChar char="•"/>
            </a:pPr>
            <a:r>
              <a:rPr lang="en-US" dirty="0"/>
              <a:t>Change </a:t>
            </a:r>
            <a:r>
              <a:rPr lang="en-US" u="sng" dirty="0"/>
              <a:t>ANY</a:t>
            </a:r>
            <a:r>
              <a:rPr lang="en-US" dirty="0"/>
              <a:t> Database Security Settings</a:t>
            </a:r>
          </a:p>
          <a:p>
            <a:pPr marL="1066809" lvl="1" indent="-457200">
              <a:buFont typeface="Arial" panose="020B0604020202020204" pitchFamily="34" charset="0"/>
              <a:buChar char="•"/>
            </a:pPr>
            <a:r>
              <a:rPr lang="en-US" dirty="0"/>
              <a:t>Change </a:t>
            </a:r>
            <a:r>
              <a:rPr lang="en-US" u="sng" dirty="0"/>
              <a:t>ANY</a:t>
            </a:r>
            <a:r>
              <a:rPr lang="en-US" dirty="0"/>
              <a:t> Database Object</a:t>
            </a:r>
          </a:p>
          <a:p>
            <a:pPr marL="1066809" lvl="1" indent="-457200">
              <a:buFont typeface="Arial" panose="020B0604020202020204" pitchFamily="34" charset="0"/>
              <a:buChar char="•"/>
            </a:pPr>
            <a:r>
              <a:rPr lang="en-US" dirty="0"/>
              <a:t>Change UNSAFE ASSEMBLY setting</a:t>
            </a:r>
          </a:p>
          <a:p>
            <a:pPr marL="1066809" lvl="1" indent="-457200">
              <a:buFont typeface="Arial" panose="020B0604020202020204" pitchFamily="34" charset="0"/>
              <a:buChar char="•"/>
            </a:pPr>
            <a:r>
              <a:rPr lang="en-US" dirty="0"/>
              <a:t>Inject CLR Object (Metasploit Module Available: </a:t>
            </a:r>
            <a:r>
              <a:rPr lang="en-US" dirty="0">
                <a:hlinkClick r:id="rId3"/>
              </a:rPr>
              <a:t>https://bit.ly/2Z7tYoG</a:t>
            </a:r>
            <a:r>
              <a:rPr lang="en-US" dirty="0"/>
              <a:t>)</a:t>
            </a:r>
          </a:p>
          <a:p>
            <a:pPr marL="1066809" lvl="1" indent="-457200">
              <a:buFont typeface="Arial" panose="020B0604020202020204" pitchFamily="34" charset="0"/>
              <a:buChar char="•"/>
            </a:pPr>
            <a:r>
              <a:rPr lang="en-US" dirty="0"/>
              <a:t>Escalate Privilege (Metasploit Module Available: </a:t>
            </a:r>
            <a:r>
              <a:rPr lang="en-US" dirty="0">
                <a:hlinkClick r:id="rId4"/>
              </a:rPr>
              <a:t>https://bit.ly/2KBdBNk</a:t>
            </a:r>
            <a:r>
              <a:rPr lang="en-US" dirty="0"/>
              <a:t>)</a:t>
            </a:r>
          </a:p>
          <a:p>
            <a:pPr marL="1066809" lvl="1" indent="-457200">
              <a:buFont typeface="Arial" panose="020B0604020202020204" pitchFamily="34" charset="0"/>
              <a:buChar char="•"/>
            </a:pPr>
            <a:r>
              <a:rPr lang="en-US" dirty="0"/>
              <a:t>Change </a:t>
            </a:r>
            <a:r>
              <a:rPr lang="en-US" u="sng" dirty="0"/>
              <a:t>ANY</a:t>
            </a:r>
            <a:r>
              <a:rPr lang="en-US" dirty="0"/>
              <a:t> Database Audit Settings</a:t>
            </a:r>
            <a:endParaRPr lang="en-US" u="sng" dirty="0"/>
          </a:p>
          <a:p>
            <a:pPr marL="1066809" lvl="1" indent="-457200">
              <a:buFont typeface="Arial" panose="020B0604020202020204" pitchFamily="34" charset="0"/>
              <a:buChar char="•"/>
            </a:pPr>
            <a:r>
              <a:rPr lang="en-US" dirty="0"/>
              <a:t>And more!</a:t>
            </a:r>
          </a:p>
          <a:p>
            <a:r>
              <a:rPr lang="en-US" dirty="0"/>
              <a:t>In short, your server could be owned just as if you granted sysadmin if the conditions are right</a:t>
            </a:r>
          </a:p>
        </p:txBody>
      </p:sp>
    </p:spTree>
    <p:extLst>
      <p:ext uri="{BB962C8B-B14F-4D97-AF65-F5344CB8AC3E}">
        <p14:creationId xmlns:p14="http://schemas.microsoft.com/office/powerpoint/2010/main" val="213152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E22063E-D520-45CA-B20A-C1515900BE16}"/>
              </a:ext>
            </a:extLst>
          </p:cNvPr>
          <p:cNvSpPr>
            <a:spLocks noGrp="1"/>
          </p:cNvSpPr>
          <p:nvPr>
            <p:ph type="pic" sz="quarter" idx="13"/>
          </p:nvPr>
        </p:nvSpPr>
        <p:spPr/>
      </p:sp>
      <p:sp>
        <p:nvSpPr>
          <p:cNvPr id="3" name="Title 2">
            <a:extLst>
              <a:ext uri="{FF2B5EF4-FFF2-40B4-BE49-F238E27FC236}">
                <a16:creationId xmlns:a16="http://schemas.microsoft.com/office/drawing/2014/main" id="{BC13976B-0301-491E-B602-F2BD3BC8FD14}"/>
              </a:ext>
            </a:extLst>
          </p:cNvPr>
          <p:cNvSpPr>
            <a:spLocks noGrp="1"/>
          </p:cNvSpPr>
          <p:nvPr>
            <p:ph type="ctrTitle"/>
          </p:nvPr>
        </p:nvSpPr>
        <p:spPr/>
        <p:txBody>
          <a:bodyPr/>
          <a:lstStyle/>
          <a:p>
            <a:r>
              <a:rPr lang="en-US" dirty="0" err="1"/>
              <a:t>db_ddladmin</a:t>
            </a:r>
            <a:endParaRPr lang="en-US" dirty="0"/>
          </a:p>
        </p:txBody>
      </p:sp>
      <p:sp>
        <p:nvSpPr>
          <p:cNvPr id="4" name="Subtitle 3">
            <a:extLst>
              <a:ext uri="{FF2B5EF4-FFF2-40B4-BE49-F238E27FC236}">
                <a16:creationId xmlns:a16="http://schemas.microsoft.com/office/drawing/2014/main" id="{9A19C5DC-409A-4C5A-90B5-EDC218B04D94}"/>
              </a:ext>
            </a:extLst>
          </p:cNvPr>
          <p:cNvSpPr>
            <a:spLocks noGrp="1"/>
          </p:cNvSpPr>
          <p:nvPr>
            <p:ph type="subTitle" idx="1"/>
          </p:nvPr>
        </p:nvSpPr>
        <p:spPr/>
        <p:txBody>
          <a:bodyPr/>
          <a:lstStyle/>
          <a:p>
            <a:r>
              <a:rPr lang="en-US" dirty="0"/>
              <a:t>I just wanted to be able to truncate that staging table</a:t>
            </a:r>
          </a:p>
        </p:txBody>
      </p:sp>
      <p:sp>
        <p:nvSpPr>
          <p:cNvPr id="5" name="Content Placeholder 4">
            <a:extLst>
              <a:ext uri="{FF2B5EF4-FFF2-40B4-BE49-F238E27FC236}">
                <a16:creationId xmlns:a16="http://schemas.microsoft.com/office/drawing/2014/main" id="{4885637A-6957-402D-891D-4AEA71EEE1C5}"/>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60E3CAC1-EFFD-40E8-8E84-6AA07D765995}"/>
              </a:ext>
            </a:extLst>
          </p:cNvPr>
          <p:cNvSpPr>
            <a:spLocks noGrp="1"/>
          </p:cNvSpPr>
          <p:nvPr>
            <p:ph type="sldNum" sz="quarter" idx="14"/>
          </p:nvPr>
        </p:nvSpPr>
        <p:spPr/>
        <p:txBody>
          <a:bodyPr/>
          <a:lstStyle/>
          <a:p>
            <a:fld id="{19B51A1E-902D-48AF-9020-955120F399B6}" type="slidenum">
              <a:rPr lang="en-ZA" smtClean="0"/>
              <a:pPr/>
              <a:t>33</a:t>
            </a:fld>
            <a:endParaRPr lang="en-ZA" dirty="0"/>
          </a:p>
        </p:txBody>
      </p:sp>
    </p:spTree>
    <p:extLst>
      <p:ext uri="{BB962C8B-B14F-4D97-AF65-F5344CB8AC3E}">
        <p14:creationId xmlns:p14="http://schemas.microsoft.com/office/powerpoint/2010/main" val="947403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dirty="0"/>
              <a:t>Identifying </a:t>
            </a:r>
            <a:r>
              <a:rPr lang="en-US" dirty="0" err="1"/>
              <a:t>db_ddladmin</a:t>
            </a:r>
            <a:r>
              <a:rPr lang="en-US" dirty="0"/>
              <a:t> Users</a:t>
            </a:r>
          </a:p>
        </p:txBody>
      </p:sp>
      <p:pic>
        <p:nvPicPr>
          <p:cNvPr id="5" name="Screen Recording 4">
            <a:hlinkClick r:id="" action="ppaction://media"/>
            <a:extLst>
              <a:ext uri="{FF2B5EF4-FFF2-40B4-BE49-F238E27FC236}">
                <a16:creationId xmlns:a16="http://schemas.microsoft.com/office/drawing/2014/main" id="{7ADB1E4C-3CD9-4F52-9AE7-652DBCF7EC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184770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721D4-9561-46E8-A0D7-C24C204C7D0C}"/>
              </a:ext>
            </a:extLst>
          </p:cNvPr>
          <p:cNvSpPr>
            <a:spLocks noGrp="1"/>
          </p:cNvSpPr>
          <p:nvPr>
            <p:ph type="title"/>
          </p:nvPr>
        </p:nvSpPr>
        <p:spPr/>
        <p:txBody>
          <a:bodyPr/>
          <a:lstStyle/>
          <a:p>
            <a:r>
              <a:rPr lang="en-US" dirty="0"/>
              <a:t>What Can An Attacker Do With This?</a:t>
            </a:r>
          </a:p>
        </p:txBody>
      </p:sp>
      <p:sp>
        <p:nvSpPr>
          <p:cNvPr id="3" name="Content Placeholder 2">
            <a:extLst>
              <a:ext uri="{FF2B5EF4-FFF2-40B4-BE49-F238E27FC236}">
                <a16:creationId xmlns:a16="http://schemas.microsoft.com/office/drawing/2014/main" id="{5E4219DC-001A-467B-96E5-5A38B7506301}"/>
              </a:ext>
            </a:extLst>
          </p:cNvPr>
          <p:cNvSpPr>
            <a:spLocks noGrp="1"/>
          </p:cNvSpPr>
          <p:nvPr>
            <p:ph idx="1"/>
          </p:nvPr>
        </p:nvSpPr>
        <p:spPr/>
        <p:txBody>
          <a:bodyPr>
            <a:normAutofit/>
          </a:bodyPr>
          <a:lstStyle/>
          <a:p>
            <a:r>
              <a:rPr lang="en-US" dirty="0"/>
              <a:t>Subset of scary things</a:t>
            </a:r>
          </a:p>
          <a:p>
            <a:pPr marL="1066809" lvl="1" indent="-457200">
              <a:buFont typeface="Arial" panose="020B0604020202020204" pitchFamily="34" charset="0"/>
              <a:buChar char="•"/>
            </a:pPr>
            <a:r>
              <a:rPr lang="en-US" dirty="0"/>
              <a:t>Change </a:t>
            </a:r>
            <a:r>
              <a:rPr lang="en-US" u="sng" dirty="0"/>
              <a:t>ANY</a:t>
            </a:r>
            <a:r>
              <a:rPr lang="en-US" dirty="0"/>
              <a:t> database object</a:t>
            </a:r>
          </a:p>
          <a:p>
            <a:pPr marL="1066809" lvl="1" indent="-457200">
              <a:buFont typeface="Arial" panose="020B0604020202020204" pitchFamily="34" charset="0"/>
              <a:buChar char="•"/>
            </a:pPr>
            <a:r>
              <a:rPr lang="en-US" dirty="0"/>
              <a:t>Add </a:t>
            </a:r>
            <a:r>
              <a:rPr lang="en-US" u="sng" dirty="0"/>
              <a:t>ANY</a:t>
            </a:r>
            <a:r>
              <a:rPr lang="en-US" dirty="0"/>
              <a:t> database object</a:t>
            </a:r>
          </a:p>
          <a:p>
            <a:pPr marL="1676418" lvl="2" indent="-457200">
              <a:buFont typeface="Arial" panose="020B0604020202020204" pitchFamily="34" charset="0"/>
              <a:buChar char="•"/>
            </a:pPr>
            <a:r>
              <a:rPr lang="en-US" dirty="0"/>
              <a:t>Includes CLR objects</a:t>
            </a:r>
          </a:p>
          <a:p>
            <a:pPr marL="1676418" lvl="2" indent="-457200">
              <a:buFont typeface="Arial" panose="020B0604020202020204" pitchFamily="34" charset="0"/>
              <a:buChar char="•"/>
            </a:pPr>
            <a:r>
              <a:rPr lang="en-US" dirty="0"/>
              <a:t>Inject CLR Object (Metasploit Module Available: </a:t>
            </a:r>
            <a:r>
              <a:rPr lang="en-US" dirty="0">
                <a:hlinkClick r:id="rId3"/>
              </a:rPr>
              <a:t>https://bit.ly/2Z7tYoG</a:t>
            </a:r>
            <a:r>
              <a:rPr lang="en-US" dirty="0"/>
              <a:t>)</a:t>
            </a:r>
          </a:p>
          <a:p>
            <a:r>
              <a:rPr lang="en-US" dirty="0"/>
              <a:t>In short, you could be exposing your database to potential data destruction and vulnerability</a:t>
            </a:r>
          </a:p>
          <a:p>
            <a:endParaRPr lang="en-US" dirty="0"/>
          </a:p>
        </p:txBody>
      </p:sp>
    </p:spTree>
    <p:extLst>
      <p:ext uri="{BB962C8B-B14F-4D97-AF65-F5344CB8AC3E}">
        <p14:creationId xmlns:p14="http://schemas.microsoft.com/office/powerpoint/2010/main" val="223525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BC9E1-E898-4BAE-8866-8B808BA5CCFF}"/>
              </a:ext>
            </a:extLst>
          </p:cNvPr>
          <p:cNvSpPr>
            <a:spLocks noGrp="1"/>
          </p:cNvSpPr>
          <p:nvPr>
            <p:ph type="pic" sz="quarter" idx="13"/>
          </p:nvPr>
        </p:nvSpPr>
        <p:spPr/>
      </p:sp>
      <p:sp>
        <p:nvSpPr>
          <p:cNvPr id="3" name="Title 2">
            <a:extLst>
              <a:ext uri="{FF2B5EF4-FFF2-40B4-BE49-F238E27FC236}">
                <a16:creationId xmlns:a16="http://schemas.microsoft.com/office/drawing/2014/main" id="{2AFEF7BA-E65B-4B7B-9CD6-376FC4C3CA2E}"/>
              </a:ext>
            </a:extLst>
          </p:cNvPr>
          <p:cNvSpPr>
            <a:spLocks noGrp="1"/>
          </p:cNvSpPr>
          <p:nvPr>
            <p:ph type="ctrTitle"/>
          </p:nvPr>
        </p:nvSpPr>
        <p:spPr/>
        <p:txBody>
          <a:bodyPr/>
          <a:lstStyle/>
          <a:p>
            <a:r>
              <a:rPr lang="en-US" dirty="0"/>
              <a:t>Public</a:t>
            </a:r>
          </a:p>
        </p:txBody>
      </p:sp>
      <p:sp>
        <p:nvSpPr>
          <p:cNvPr id="4" name="Subtitle 3">
            <a:extLst>
              <a:ext uri="{FF2B5EF4-FFF2-40B4-BE49-F238E27FC236}">
                <a16:creationId xmlns:a16="http://schemas.microsoft.com/office/drawing/2014/main" id="{B7249431-C944-4C78-96F0-E06E015E3759}"/>
              </a:ext>
            </a:extLst>
          </p:cNvPr>
          <p:cNvSpPr>
            <a:spLocks noGrp="1"/>
          </p:cNvSpPr>
          <p:nvPr>
            <p:ph type="subTitle" idx="1"/>
          </p:nvPr>
        </p:nvSpPr>
        <p:spPr/>
        <p:txBody>
          <a:bodyPr/>
          <a:lstStyle/>
          <a:p>
            <a:r>
              <a:rPr lang="en-US" dirty="0"/>
              <a:t>Is it drafty in here?</a:t>
            </a:r>
          </a:p>
        </p:txBody>
      </p:sp>
      <p:sp>
        <p:nvSpPr>
          <p:cNvPr id="5" name="Content Placeholder 4">
            <a:extLst>
              <a:ext uri="{FF2B5EF4-FFF2-40B4-BE49-F238E27FC236}">
                <a16:creationId xmlns:a16="http://schemas.microsoft.com/office/drawing/2014/main" id="{02F5D99D-DC88-43EA-AE4E-8935E50C254D}"/>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7AFB181C-2B49-4170-BC9B-BD9EEA2F021C}"/>
              </a:ext>
            </a:extLst>
          </p:cNvPr>
          <p:cNvSpPr>
            <a:spLocks noGrp="1"/>
          </p:cNvSpPr>
          <p:nvPr>
            <p:ph type="sldNum" sz="quarter" idx="14"/>
          </p:nvPr>
        </p:nvSpPr>
        <p:spPr/>
        <p:txBody>
          <a:bodyPr/>
          <a:lstStyle/>
          <a:p>
            <a:fld id="{19B51A1E-902D-48AF-9020-955120F399B6}" type="slidenum">
              <a:rPr lang="en-ZA" smtClean="0"/>
              <a:pPr/>
              <a:t>36</a:t>
            </a:fld>
            <a:endParaRPr lang="en-ZA" dirty="0"/>
          </a:p>
        </p:txBody>
      </p:sp>
    </p:spTree>
    <p:extLst>
      <p:ext uri="{BB962C8B-B14F-4D97-AF65-F5344CB8AC3E}">
        <p14:creationId xmlns:p14="http://schemas.microsoft.com/office/powerpoint/2010/main" val="4088692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dirty="0"/>
              <a:t>Identifying permissions granted to public</a:t>
            </a:r>
          </a:p>
        </p:txBody>
      </p:sp>
      <p:pic>
        <p:nvPicPr>
          <p:cNvPr id="5" name="Screen Recording 4">
            <a:hlinkClick r:id="" action="ppaction://media"/>
            <a:extLst>
              <a:ext uri="{FF2B5EF4-FFF2-40B4-BE49-F238E27FC236}">
                <a16:creationId xmlns:a16="http://schemas.microsoft.com/office/drawing/2014/main" id="{73415B47-1DAE-4022-B4CC-BCF8D86CF0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60124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FBB50-5E0C-4F26-8DB4-0801E634E60D}"/>
              </a:ext>
            </a:extLst>
          </p:cNvPr>
          <p:cNvSpPr>
            <a:spLocks noGrp="1"/>
          </p:cNvSpPr>
          <p:nvPr>
            <p:ph type="title"/>
          </p:nvPr>
        </p:nvSpPr>
        <p:spPr/>
        <p:txBody>
          <a:bodyPr/>
          <a:lstStyle/>
          <a:p>
            <a:r>
              <a:rPr lang="en-US" dirty="0"/>
              <a:t>What Can An Attacker Do With This?</a:t>
            </a:r>
          </a:p>
        </p:txBody>
      </p:sp>
      <p:sp>
        <p:nvSpPr>
          <p:cNvPr id="3" name="Content Placeholder 2">
            <a:extLst>
              <a:ext uri="{FF2B5EF4-FFF2-40B4-BE49-F238E27FC236}">
                <a16:creationId xmlns:a16="http://schemas.microsoft.com/office/drawing/2014/main" id="{B42B6180-1145-44FE-9E96-F04C577915C3}"/>
              </a:ext>
            </a:extLst>
          </p:cNvPr>
          <p:cNvSpPr>
            <a:spLocks noGrp="1"/>
          </p:cNvSpPr>
          <p:nvPr>
            <p:ph idx="1"/>
          </p:nvPr>
        </p:nvSpPr>
        <p:spPr/>
        <p:txBody>
          <a:bodyPr/>
          <a:lstStyle/>
          <a:p>
            <a:r>
              <a:rPr lang="en-US" dirty="0"/>
              <a:t>This depends entirely on what is granted</a:t>
            </a:r>
          </a:p>
          <a:p>
            <a:pPr marL="571500" indent="-571500">
              <a:buFont typeface="Arial" panose="020B0604020202020204" pitchFamily="34" charset="0"/>
              <a:buChar char="•"/>
            </a:pPr>
            <a:r>
              <a:rPr lang="en-US" dirty="0"/>
              <a:t>This could be as simple as object access as shown</a:t>
            </a:r>
          </a:p>
          <a:p>
            <a:pPr marL="571500" indent="-571500">
              <a:buFont typeface="Arial" panose="020B0604020202020204" pitchFamily="34" charset="0"/>
              <a:buChar char="•"/>
            </a:pPr>
            <a:r>
              <a:rPr lang="en-US" dirty="0"/>
              <a:t>This could be as devastating as credential scaping such as what is demonstrated in this Metasploit module: </a:t>
            </a:r>
            <a:r>
              <a:rPr lang="en-US" dirty="0">
                <a:hlinkClick r:id="rId3"/>
              </a:rPr>
              <a:t>https://bit.ly/2K6geab</a:t>
            </a: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9734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BC9E1-E898-4BAE-8866-8B808BA5CCFF}"/>
              </a:ext>
            </a:extLst>
          </p:cNvPr>
          <p:cNvSpPr>
            <a:spLocks noGrp="1"/>
          </p:cNvSpPr>
          <p:nvPr>
            <p:ph type="pic" sz="quarter" idx="13"/>
          </p:nvPr>
        </p:nvSpPr>
        <p:spPr/>
      </p:sp>
      <p:sp>
        <p:nvSpPr>
          <p:cNvPr id="3" name="Title 2">
            <a:extLst>
              <a:ext uri="{FF2B5EF4-FFF2-40B4-BE49-F238E27FC236}">
                <a16:creationId xmlns:a16="http://schemas.microsoft.com/office/drawing/2014/main" id="{2AFEF7BA-E65B-4B7B-9CD6-376FC4C3CA2E}"/>
              </a:ext>
            </a:extLst>
          </p:cNvPr>
          <p:cNvSpPr>
            <a:spLocks noGrp="1"/>
          </p:cNvSpPr>
          <p:nvPr>
            <p:ph type="ctrTitle"/>
          </p:nvPr>
        </p:nvSpPr>
        <p:spPr/>
        <p:txBody>
          <a:bodyPr/>
          <a:lstStyle/>
          <a:p>
            <a:r>
              <a:rPr lang="en-US" sz="3200" dirty="0"/>
              <a:t>SQL Agent Misconfigurations</a:t>
            </a:r>
          </a:p>
        </p:txBody>
      </p:sp>
      <p:sp>
        <p:nvSpPr>
          <p:cNvPr id="4" name="Subtitle 3">
            <a:extLst>
              <a:ext uri="{FF2B5EF4-FFF2-40B4-BE49-F238E27FC236}">
                <a16:creationId xmlns:a16="http://schemas.microsoft.com/office/drawing/2014/main" id="{B7249431-C944-4C78-96F0-E06E015E3759}"/>
              </a:ext>
            </a:extLst>
          </p:cNvPr>
          <p:cNvSpPr>
            <a:spLocks noGrp="1"/>
          </p:cNvSpPr>
          <p:nvPr>
            <p:ph type="subTitle" idx="1"/>
          </p:nvPr>
        </p:nvSpPr>
        <p:spPr/>
        <p:txBody>
          <a:bodyPr/>
          <a:lstStyle/>
          <a:p>
            <a:r>
              <a:rPr lang="en-US" dirty="0"/>
              <a:t>Evidence of common misconceptions</a:t>
            </a:r>
          </a:p>
        </p:txBody>
      </p:sp>
      <p:sp>
        <p:nvSpPr>
          <p:cNvPr id="5" name="Content Placeholder 4">
            <a:extLst>
              <a:ext uri="{FF2B5EF4-FFF2-40B4-BE49-F238E27FC236}">
                <a16:creationId xmlns:a16="http://schemas.microsoft.com/office/drawing/2014/main" id="{02F5D99D-DC88-43EA-AE4E-8935E50C254D}"/>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7AFB181C-2B49-4170-BC9B-BD9EEA2F021C}"/>
              </a:ext>
            </a:extLst>
          </p:cNvPr>
          <p:cNvSpPr>
            <a:spLocks noGrp="1"/>
          </p:cNvSpPr>
          <p:nvPr>
            <p:ph type="sldNum" sz="quarter" idx="14"/>
          </p:nvPr>
        </p:nvSpPr>
        <p:spPr/>
        <p:txBody>
          <a:bodyPr/>
          <a:lstStyle/>
          <a:p>
            <a:fld id="{19B51A1E-902D-48AF-9020-955120F399B6}" type="slidenum">
              <a:rPr lang="en-ZA" smtClean="0"/>
              <a:pPr/>
              <a:t>39</a:t>
            </a:fld>
            <a:endParaRPr lang="en-ZA" dirty="0"/>
          </a:p>
        </p:txBody>
      </p:sp>
    </p:spTree>
    <p:extLst>
      <p:ext uri="{BB962C8B-B14F-4D97-AF65-F5344CB8AC3E}">
        <p14:creationId xmlns:p14="http://schemas.microsoft.com/office/powerpoint/2010/main" val="417501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4C377AB-B794-439E-9D6B-CC9E0A91FEF1}"/>
              </a:ext>
            </a:extLst>
          </p:cNvPr>
          <p:cNvSpPr>
            <a:spLocks noGrp="1"/>
          </p:cNvSpPr>
          <p:nvPr>
            <p:ph type="pic" sz="quarter" idx="13"/>
          </p:nvPr>
        </p:nvSpPr>
        <p:spPr/>
      </p:sp>
      <p:sp>
        <p:nvSpPr>
          <p:cNvPr id="3" name="Title 2">
            <a:extLst>
              <a:ext uri="{FF2B5EF4-FFF2-40B4-BE49-F238E27FC236}">
                <a16:creationId xmlns:a16="http://schemas.microsoft.com/office/drawing/2014/main" id="{A78D83FC-6DD3-4E0D-B63F-7C8E61E93BAA}"/>
              </a:ext>
            </a:extLst>
          </p:cNvPr>
          <p:cNvSpPr>
            <a:spLocks noGrp="1"/>
          </p:cNvSpPr>
          <p:nvPr>
            <p:ph type="ctrTitle"/>
          </p:nvPr>
        </p:nvSpPr>
        <p:spPr/>
        <p:txBody>
          <a:bodyPr/>
          <a:lstStyle/>
          <a:p>
            <a:r>
              <a:rPr lang="en-US" dirty="0"/>
              <a:t>What are we here to learn</a:t>
            </a:r>
          </a:p>
        </p:txBody>
      </p:sp>
      <p:sp>
        <p:nvSpPr>
          <p:cNvPr id="4" name="Subtitle 3">
            <a:extLst>
              <a:ext uri="{FF2B5EF4-FFF2-40B4-BE49-F238E27FC236}">
                <a16:creationId xmlns:a16="http://schemas.microsoft.com/office/drawing/2014/main" id="{9323DAA8-EE24-4894-BCD2-0452267D707D}"/>
              </a:ext>
            </a:extLst>
          </p:cNvPr>
          <p:cNvSpPr>
            <a:spLocks noGrp="1"/>
          </p:cNvSpPr>
          <p:nvPr>
            <p:ph type="subTitle" idx="1"/>
          </p:nvPr>
        </p:nvSpPr>
        <p:spPr/>
        <p:txBody>
          <a:bodyPr/>
          <a:lstStyle/>
          <a:p>
            <a:endParaRPr lang="en-US"/>
          </a:p>
        </p:txBody>
      </p:sp>
      <p:sp>
        <p:nvSpPr>
          <p:cNvPr id="5" name="Slide Number Placeholder 4">
            <a:extLst>
              <a:ext uri="{FF2B5EF4-FFF2-40B4-BE49-F238E27FC236}">
                <a16:creationId xmlns:a16="http://schemas.microsoft.com/office/drawing/2014/main" id="{5C9F157D-A8C5-4D33-A1E1-A00F7F8D5BD1}"/>
              </a:ext>
            </a:extLst>
          </p:cNvPr>
          <p:cNvSpPr>
            <a:spLocks noGrp="1"/>
          </p:cNvSpPr>
          <p:nvPr>
            <p:ph type="sldNum" sz="quarter" idx="14"/>
          </p:nvPr>
        </p:nvSpPr>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1053207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sz="3400" dirty="0"/>
              <a:t>Identifying Common Misconfigurations of SQL Server Agent</a:t>
            </a:r>
          </a:p>
        </p:txBody>
      </p:sp>
      <p:pic>
        <p:nvPicPr>
          <p:cNvPr id="6" name="Screen Recording 5">
            <a:hlinkClick r:id="" action="ppaction://media"/>
            <a:extLst>
              <a:ext uri="{FF2B5EF4-FFF2-40B4-BE49-F238E27FC236}">
                <a16:creationId xmlns:a16="http://schemas.microsoft.com/office/drawing/2014/main" id="{E0501F4B-C913-4F4F-9E48-2968B2205D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302627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E3F5-F653-4ADA-9AE6-A39DE1E1CD01}"/>
              </a:ext>
            </a:extLst>
          </p:cNvPr>
          <p:cNvSpPr>
            <a:spLocks noGrp="1"/>
          </p:cNvSpPr>
          <p:nvPr>
            <p:ph type="title"/>
          </p:nvPr>
        </p:nvSpPr>
        <p:spPr/>
        <p:txBody>
          <a:bodyPr/>
          <a:lstStyle/>
          <a:p>
            <a:r>
              <a:rPr lang="en-US" dirty="0"/>
              <a:t>What Can An Attacker Do With This?</a:t>
            </a:r>
          </a:p>
        </p:txBody>
      </p:sp>
      <p:sp>
        <p:nvSpPr>
          <p:cNvPr id="3" name="Content Placeholder 2">
            <a:extLst>
              <a:ext uri="{FF2B5EF4-FFF2-40B4-BE49-F238E27FC236}">
                <a16:creationId xmlns:a16="http://schemas.microsoft.com/office/drawing/2014/main" id="{D0BF7ED3-FB11-443A-AA33-7728C4AF3E20}"/>
              </a:ext>
            </a:extLst>
          </p:cNvPr>
          <p:cNvSpPr>
            <a:spLocks noGrp="1"/>
          </p:cNvSpPr>
          <p:nvPr>
            <p:ph idx="1"/>
          </p:nvPr>
        </p:nvSpPr>
        <p:spPr/>
        <p:txBody>
          <a:bodyPr>
            <a:normAutofit/>
          </a:bodyPr>
          <a:lstStyle/>
          <a:p>
            <a:r>
              <a:rPr lang="en-US" dirty="0"/>
              <a:t>This is about common permissions misconception.</a:t>
            </a:r>
          </a:p>
          <a:p>
            <a:pPr marL="571500" indent="-571500">
              <a:buFont typeface="Arial" panose="020B0604020202020204" pitchFamily="34" charset="0"/>
              <a:buChar char="•"/>
            </a:pPr>
            <a:r>
              <a:rPr lang="en-US" dirty="0"/>
              <a:t>This should not be an immediate target for remediation as this is often harmless</a:t>
            </a:r>
          </a:p>
          <a:p>
            <a:pPr marL="571500" indent="-571500">
              <a:buFont typeface="Arial" panose="020B0604020202020204" pitchFamily="34" charset="0"/>
              <a:buChar char="•"/>
            </a:pPr>
            <a:r>
              <a:rPr lang="en-US" dirty="0"/>
              <a:t>This red flag appears correlated with other misconfigurations that will require investigation</a:t>
            </a:r>
          </a:p>
          <a:p>
            <a:pPr marL="571500" indent="-571500">
              <a:buFont typeface="Arial" panose="020B0604020202020204" pitchFamily="34" charset="0"/>
              <a:buChar char="•"/>
            </a:pPr>
            <a:r>
              <a:rPr lang="en-US" dirty="0"/>
              <a:t>Typically I look for this as a health indicator of the previous management of systems</a:t>
            </a:r>
          </a:p>
        </p:txBody>
      </p:sp>
    </p:spTree>
    <p:extLst>
      <p:ext uri="{BB962C8B-B14F-4D97-AF65-F5344CB8AC3E}">
        <p14:creationId xmlns:p14="http://schemas.microsoft.com/office/powerpoint/2010/main" val="29082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BC9E1-E898-4BAE-8866-8B808BA5CCFF}"/>
              </a:ext>
            </a:extLst>
          </p:cNvPr>
          <p:cNvSpPr>
            <a:spLocks noGrp="1"/>
          </p:cNvSpPr>
          <p:nvPr>
            <p:ph type="pic" sz="quarter" idx="13"/>
          </p:nvPr>
        </p:nvSpPr>
        <p:spPr/>
      </p:sp>
      <p:sp>
        <p:nvSpPr>
          <p:cNvPr id="3" name="Title 2">
            <a:extLst>
              <a:ext uri="{FF2B5EF4-FFF2-40B4-BE49-F238E27FC236}">
                <a16:creationId xmlns:a16="http://schemas.microsoft.com/office/drawing/2014/main" id="{2AFEF7BA-E65B-4B7B-9CD6-376FC4C3CA2E}"/>
              </a:ext>
            </a:extLst>
          </p:cNvPr>
          <p:cNvSpPr>
            <a:spLocks noGrp="1"/>
          </p:cNvSpPr>
          <p:nvPr>
            <p:ph type="ctrTitle"/>
          </p:nvPr>
        </p:nvSpPr>
        <p:spPr/>
        <p:txBody>
          <a:bodyPr/>
          <a:lstStyle/>
          <a:p>
            <a:r>
              <a:rPr lang="en-US" sz="2800" dirty="0"/>
              <a:t>Server and Database Role Nesting</a:t>
            </a:r>
          </a:p>
        </p:txBody>
      </p:sp>
      <p:sp>
        <p:nvSpPr>
          <p:cNvPr id="4" name="Subtitle 3">
            <a:extLst>
              <a:ext uri="{FF2B5EF4-FFF2-40B4-BE49-F238E27FC236}">
                <a16:creationId xmlns:a16="http://schemas.microsoft.com/office/drawing/2014/main" id="{B7249431-C944-4C78-96F0-E06E015E3759}"/>
              </a:ext>
            </a:extLst>
          </p:cNvPr>
          <p:cNvSpPr>
            <a:spLocks noGrp="1"/>
          </p:cNvSpPr>
          <p:nvPr>
            <p:ph type="subTitle" idx="1"/>
          </p:nvPr>
        </p:nvSpPr>
        <p:spPr/>
        <p:txBody>
          <a:bodyPr/>
          <a:lstStyle/>
          <a:p>
            <a:r>
              <a:rPr lang="en-US" dirty="0"/>
              <a:t>More roles are better right?</a:t>
            </a:r>
          </a:p>
        </p:txBody>
      </p:sp>
      <p:sp>
        <p:nvSpPr>
          <p:cNvPr id="5" name="Content Placeholder 4">
            <a:extLst>
              <a:ext uri="{FF2B5EF4-FFF2-40B4-BE49-F238E27FC236}">
                <a16:creationId xmlns:a16="http://schemas.microsoft.com/office/drawing/2014/main" id="{02F5D99D-DC88-43EA-AE4E-8935E50C254D}"/>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7AFB181C-2B49-4170-BC9B-BD9EEA2F021C}"/>
              </a:ext>
            </a:extLst>
          </p:cNvPr>
          <p:cNvSpPr>
            <a:spLocks noGrp="1"/>
          </p:cNvSpPr>
          <p:nvPr>
            <p:ph type="sldNum" sz="quarter" idx="14"/>
          </p:nvPr>
        </p:nvSpPr>
        <p:spPr/>
        <p:txBody>
          <a:bodyPr/>
          <a:lstStyle/>
          <a:p>
            <a:fld id="{19B51A1E-902D-48AF-9020-955120F399B6}" type="slidenum">
              <a:rPr lang="en-ZA" smtClean="0"/>
              <a:pPr/>
              <a:t>42</a:t>
            </a:fld>
            <a:endParaRPr lang="en-ZA" dirty="0"/>
          </a:p>
        </p:txBody>
      </p:sp>
    </p:spTree>
    <p:extLst>
      <p:ext uri="{BB962C8B-B14F-4D97-AF65-F5344CB8AC3E}">
        <p14:creationId xmlns:p14="http://schemas.microsoft.com/office/powerpoint/2010/main" val="1437933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sz="4400" dirty="0"/>
              <a:t>Identifying Nested Server or Database Roles</a:t>
            </a:r>
          </a:p>
        </p:txBody>
      </p:sp>
      <p:pic>
        <p:nvPicPr>
          <p:cNvPr id="6" name="Screen Recording 5">
            <a:hlinkClick r:id="" action="ppaction://media"/>
            <a:extLst>
              <a:ext uri="{FF2B5EF4-FFF2-40B4-BE49-F238E27FC236}">
                <a16:creationId xmlns:a16="http://schemas.microsoft.com/office/drawing/2014/main" id="{D35777F7-9355-4665-8417-BDE13C6C73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81000" y="2152650"/>
            <a:ext cx="11430000" cy="3694113"/>
          </a:xfrm>
        </p:spPr>
      </p:pic>
    </p:spTree>
    <p:extLst>
      <p:ext uri="{BB962C8B-B14F-4D97-AF65-F5344CB8AC3E}">
        <p14:creationId xmlns:p14="http://schemas.microsoft.com/office/powerpoint/2010/main" val="1605250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341F55-9F89-4E4C-8786-C4112E0FD813}"/>
              </a:ext>
            </a:extLst>
          </p:cNvPr>
          <p:cNvSpPr>
            <a:spLocks noGrp="1"/>
          </p:cNvSpPr>
          <p:nvPr>
            <p:ph type="title"/>
          </p:nvPr>
        </p:nvSpPr>
        <p:spPr/>
        <p:txBody>
          <a:bodyPr/>
          <a:lstStyle/>
          <a:p>
            <a:r>
              <a:rPr lang="en-US" dirty="0"/>
              <a:t>What Can An Attacker Do With This?</a:t>
            </a:r>
          </a:p>
        </p:txBody>
      </p:sp>
      <p:sp>
        <p:nvSpPr>
          <p:cNvPr id="5" name="Content Placeholder 4">
            <a:extLst>
              <a:ext uri="{FF2B5EF4-FFF2-40B4-BE49-F238E27FC236}">
                <a16:creationId xmlns:a16="http://schemas.microsoft.com/office/drawing/2014/main" id="{C53E5A5F-469C-4B44-95AD-E348ED84E1D6}"/>
              </a:ext>
            </a:extLst>
          </p:cNvPr>
          <p:cNvSpPr>
            <a:spLocks noGrp="1"/>
          </p:cNvSpPr>
          <p:nvPr>
            <p:ph idx="1"/>
          </p:nvPr>
        </p:nvSpPr>
        <p:spPr/>
        <p:txBody>
          <a:bodyPr>
            <a:normAutofit fontScale="92500"/>
          </a:bodyPr>
          <a:lstStyle/>
          <a:p>
            <a:r>
              <a:rPr lang="en-US" dirty="0"/>
              <a:t>This misconfiguration is about administrative complexity.</a:t>
            </a:r>
          </a:p>
          <a:p>
            <a:pPr marL="571500" indent="-571500">
              <a:buFont typeface="Arial" panose="020B0604020202020204" pitchFamily="34" charset="0"/>
              <a:buChar char="•"/>
            </a:pPr>
            <a:r>
              <a:rPr lang="en-US" dirty="0"/>
              <a:t>By having nested roles tracking how a permission was assigned becomes harder</a:t>
            </a:r>
          </a:p>
          <a:p>
            <a:pPr marL="571500" indent="-571500">
              <a:buFont typeface="Arial" panose="020B0604020202020204" pitchFamily="34" charset="0"/>
              <a:buChar char="•"/>
            </a:pPr>
            <a:r>
              <a:rPr lang="en-US" dirty="0"/>
              <a:t>This results in less capability of performing an effective periodic access review and more exposure remaining</a:t>
            </a:r>
          </a:p>
          <a:p>
            <a:pPr marL="571500" indent="-571500">
              <a:buFont typeface="Arial" panose="020B0604020202020204" pitchFamily="34" charset="0"/>
              <a:buChar char="•"/>
            </a:pPr>
            <a:r>
              <a:rPr lang="en-US" dirty="0"/>
              <a:t>Unless a specific misconfiguration in the role nesting exists there will not be a vector for an attacker, but the risk will be elevated with this configuration</a:t>
            </a:r>
          </a:p>
        </p:txBody>
      </p:sp>
    </p:spTree>
    <p:extLst>
      <p:ext uri="{BB962C8B-B14F-4D97-AF65-F5344CB8AC3E}">
        <p14:creationId xmlns:p14="http://schemas.microsoft.com/office/powerpoint/2010/main" val="215622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8BC9E1-E898-4BAE-8866-8B808BA5CCFF}"/>
              </a:ext>
            </a:extLst>
          </p:cNvPr>
          <p:cNvSpPr>
            <a:spLocks noGrp="1"/>
          </p:cNvSpPr>
          <p:nvPr>
            <p:ph type="pic" sz="quarter" idx="13"/>
          </p:nvPr>
        </p:nvSpPr>
        <p:spPr/>
      </p:sp>
      <p:sp>
        <p:nvSpPr>
          <p:cNvPr id="3" name="Title 2">
            <a:extLst>
              <a:ext uri="{FF2B5EF4-FFF2-40B4-BE49-F238E27FC236}">
                <a16:creationId xmlns:a16="http://schemas.microsoft.com/office/drawing/2014/main" id="{2AFEF7BA-E65B-4B7B-9CD6-376FC4C3CA2E}"/>
              </a:ext>
            </a:extLst>
          </p:cNvPr>
          <p:cNvSpPr>
            <a:spLocks noGrp="1"/>
          </p:cNvSpPr>
          <p:nvPr>
            <p:ph type="ctrTitle"/>
          </p:nvPr>
        </p:nvSpPr>
        <p:spPr/>
        <p:txBody>
          <a:bodyPr/>
          <a:lstStyle/>
          <a:p>
            <a:r>
              <a:rPr lang="en-US" sz="3200" dirty="0"/>
              <a:t>AD </a:t>
            </a:r>
            <a:r>
              <a:rPr lang="en-US" sz="3200" dirty="0" err="1"/>
              <a:t>Groupception</a:t>
            </a:r>
            <a:endParaRPr lang="en-US" sz="3200" dirty="0"/>
          </a:p>
        </p:txBody>
      </p:sp>
      <p:sp>
        <p:nvSpPr>
          <p:cNvPr id="4" name="Subtitle 3">
            <a:extLst>
              <a:ext uri="{FF2B5EF4-FFF2-40B4-BE49-F238E27FC236}">
                <a16:creationId xmlns:a16="http://schemas.microsoft.com/office/drawing/2014/main" id="{B7249431-C944-4C78-96F0-E06E015E3759}"/>
              </a:ext>
            </a:extLst>
          </p:cNvPr>
          <p:cNvSpPr>
            <a:spLocks noGrp="1"/>
          </p:cNvSpPr>
          <p:nvPr>
            <p:ph type="subTitle" idx="1"/>
          </p:nvPr>
        </p:nvSpPr>
        <p:spPr/>
        <p:txBody>
          <a:bodyPr/>
          <a:lstStyle/>
          <a:p>
            <a:r>
              <a:rPr lang="en-US" dirty="0"/>
              <a:t>Take the red pill and see just how deep the rabbit hole goes</a:t>
            </a:r>
          </a:p>
        </p:txBody>
      </p:sp>
      <p:sp>
        <p:nvSpPr>
          <p:cNvPr id="5" name="Content Placeholder 4">
            <a:extLst>
              <a:ext uri="{FF2B5EF4-FFF2-40B4-BE49-F238E27FC236}">
                <a16:creationId xmlns:a16="http://schemas.microsoft.com/office/drawing/2014/main" id="{02F5D99D-DC88-43EA-AE4E-8935E50C254D}"/>
              </a:ext>
            </a:extLst>
          </p:cNvPr>
          <p:cNvSpPr>
            <a:spLocks noGrp="1"/>
          </p:cNvSpPr>
          <p:nvPr>
            <p:ph sz="half" idx="15"/>
          </p:nvPr>
        </p:nvSpPr>
        <p:spPr/>
        <p:txBody>
          <a:bodyPr/>
          <a:lstStyle/>
          <a:p>
            <a:endParaRPr lang="en-US"/>
          </a:p>
        </p:txBody>
      </p:sp>
      <p:sp>
        <p:nvSpPr>
          <p:cNvPr id="6" name="Slide Number Placeholder 5">
            <a:extLst>
              <a:ext uri="{FF2B5EF4-FFF2-40B4-BE49-F238E27FC236}">
                <a16:creationId xmlns:a16="http://schemas.microsoft.com/office/drawing/2014/main" id="{7AFB181C-2B49-4170-BC9B-BD9EEA2F021C}"/>
              </a:ext>
            </a:extLst>
          </p:cNvPr>
          <p:cNvSpPr>
            <a:spLocks noGrp="1"/>
          </p:cNvSpPr>
          <p:nvPr>
            <p:ph type="sldNum" sz="quarter" idx="14"/>
          </p:nvPr>
        </p:nvSpPr>
        <p:spPr/>
        <p:txBody>
          <a:bodyPr/>
          <a:lstStyle/>
          <a:p>
            <a:fld id="{19B51A1E-902D-48AF-9020-955120F399B6}" type="slidenum">
              <a:rPr lang="en-ZA" smtClean="0"/>
              <a:pPr/>
              <a:t>45</a:t>
            </a:fld>
            <a:endParaRPr lang="en-ZA" dirty="0"/>
          </a:p>
        </p:txBody>
      </p:sp>
    </p:spTree>
    <p:extLst>
      <p:ext uri="{BB962C8B-B14F-4D97-AF65-F5344CB8AC3E}">
        <p14:creationId xmlns:p14="http://schemas.microsoft.com/office/powerpoint/2010/main" val="2577977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060E-E989-44EB-A1E3-9A0672EFDADF}"/>
              </a:ext>
            </a:extLst>
          </p:cNvPr>
          <p:cNvSpPr>
            <a:spLocks noGrp="1"/>
          </p:cNvSpPr>
          <p:nvPr>
            <p:ph type="title"/>
          </p:nvPr>
        </p:nvSpPr>
        <p:spPr/>
        <p:txBody>
          <a:bodyPr/>
          <a:lstStyle/>
          <a:p>
            <a:r>
              <a:rPr lang="en-US" sz="3400" dirty="0"/>
              <a:t>How to manually audit Active Directory Group Membership</a:t>
            </a:r>
          </a:p>
        </p:txBody>
      </p:sp>
      <p:pic>
        <p:nvPicPr>
          <p:cNvPr id="5" name="Screen Recording 4">
            <a:hlinkClick r:id="" action="ppaction://media"/>
            <a:extLst>
              <a:ext uri="{FF2B5EF4-FFF2-40B4-BE49-F238E27FC236}">
                <a16:creationId xmlns:a16="http://schemas.microsoft.com/office/drawing/2014/main" id="{6C702C52-EEA5-4284-A777-AEBA318659F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55738" y="1524000"/>
            <a:ext cx="9280525" cy="4953000"/>
          </a:xfrm>
        </p:spPr>
      </p:pic>
    </p:spTree>
    <p:extLst>
      <p:ext uri="{BB962C8B-B14F-4D97-AF65-F5344CB8AC3E}">
        <p14:creationId xmlns:p14="http://schemas.microsoft.com/office/powerpoint/2010/main" val="238536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4471B-A92C-4D56-8164-7396718445A6}"/>
              </a:ext>
            </a:extLst>
          </p:cNvPr>
          <p:cNvSpPr>
            <a:spLocks noGrp="1"/>
          </p:cNvSpPr>
          <p:nvPr>
            <p:ph type="title"/>
          </p:nvPr>
        </p:nvSpPr>
        <p:spPr/>
        <p:txBody>
          <a:bodyPr/>
          <a:lstStyle/>
          <a:p>
            <a:r>
              <a:rPr lang="en-US" dirty="0"/>
              <a:t>What Can An Attacker Do With This?</a:t>
            </a:r>
          </a:p>
        </p:txBody>
      </p:sp>
      <p:sp>
        <p:nvSpPr>
          <p:cNvPr id="4" name="Content Placeholder 3">
            <a:extLst>
              <a:ext uri="{FF2B5EF4-FFF2-40B4-BE49-F238E27FC236}">
                <a16:creationId xmlns:a16="http://schemas.microsoft.com/office/drawing/2014/main" id="{558A081B-DC20-452D-87C4-408F8C5A51D2}"/>
              </a:ext>
            </a:extLst>
          </p:cNvPr>
          <p:cNvSpPr>
            <a:spLocks noGrp="1"/>
          </p:cNvSpPr>
          <p:nvPr>
            <p:ph sz="half" idx="1"/>
          </p:nvPr>
        </p:nvSpPr>
        <p:spPr/>
        <p:txBody>
          <a:bodyPr/>
          <a:lstStyle/>
          <a:p>
            <a:r>
              <a:rPr lang="en-US" dirty="0"/>
              <a:t>Scenario 1</a:t>
            </a:r>
          </a:p>
          <a:p>
            <a:pPr marL="457200" indent="-457200">
              <a:buFont typeface="Arial" panose="020B0604020202020204" pitchFamily="34" charset="0"/>
              <a:buChar char="•"/>
            </a:pPr>
            <a:r>
              <a:rPr lang="en-US" dirty="0"/>
              <a:t>Active Directory group membership is wider than intended</a:t>
            </a:r>
          </a:p>
          <a:p>
            <a:pPr marL="457200" indent="-457200">
              <a:buFont typeface="Arial" panose="020B0604020202020204" pitchFamily="34" charset="0"/>
              <a:buChar char="•"/>
            </a:pPr>
            <a:r>
              <a:rPr lang="en-US" dirty="0"/>
              <a:t>This results in members having more access/rights than intended</a:t>
            </a:r>
          </a:p>
          <a:p>
            <a:pPr marL="457200" indent="-457200">
              <a:buFont typeface="Arial" panose="020B0604020202020204" pitchFamily="34" charset="0"/>
              <a:buChar char="•"/>
            </a:pPr>
            <a:r>
              <a:rPr lang="en-US" dirty="0"/>
              <a:t>A malicious employee in this group could prove damaging to organization reputation	</a:t>
            </a:r>
          </a:p>
        </p:txBody>
      </p:sp>
      <p:sp>
        <p:nvSpPr>
          <p:cNvPr id="5" name="Content Placeholder 4">
            <a:extLst>
              <a:ext uri="{FF2B5EF4-FFF2-40B4-BE49-F238E27FC236}">
                <a16:creationId xmlns:a16="http://schemas.microsoft.com/office/drawing/2014/main" id="{1B840540-B3D2-4F05-AB4E-ED565C774EF4}"/>
              </a:ext>
            </a:extLst>
          </p:cNvPr>
          <p:cNvSpPr>
            <a:spLocks noGrp="1"/>
          </p:cNvSpPr>
          <p:nvPr>
            <p:ph sz="half" idx="2"/>
          </p:nvPr>
        </p:nvSpPr>
        <p:spPr/>
        <p:txBody>
          <a:bodyPr/>
          <a:lstStyle/>
          <a:p>
            <a:r>
              <a:rPr lang="en-US" dirty="0"/>
              <a:t>Scenario 2</a:t>
            </a:r>
          </a:p>
          <a:p>
            <a:pPr marL="457200" indent="-457200">
              <a:buFont typeface="Arial" panose="020B0604020202020204" pitchFamily="34" charset="0"/>
              <a:buChar char="•"/>
            </a:pPr>
            <a:r>
              <a:rPr lang="en-US" dirty="0"/>
              <a:t>Active Directory group membership controls all sysadmin rights in organization footprint</a:t>
            </a:r>
          </a:p>
          <a:p>
            <a:pPr marL="457200" indent="-457200">
              <a:buFont typeface="Arial" panose="020B0604020202020204" pitchFamily="34" charset="0"/>
              <a:buChar char="•"/>
            </a:pPr>
            <a:r>
              <a:rPr lang="en-US" dirty="0"/>
              <a:t>Compromised account is added to this group and can then own all servers in entire organization</a:t>
            </a:r>
          </a:p>
        </p:txBody>
      </p:sp>
    </p:spTree>
    <p:extLst>
      <p:ext uri="{BB962C8B-B14F-4D97-AF65-F5344CB8AC3E}">
        <p14:creationId xmlns:p14="http://schemas.microsoft.com/office/powerpoint/2010/main" val="184585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3F446-3CE4-49BB-9DD1-982FEE9AF9DA}"/>
              </a:ext>
            </a:extLst>
          </p:cNvPr>
          <p:cNvSpPr>
            <a:spLocks noGrp="1"/>
          </p:cNvSpPr>
          <p:nvPr>
            <p:ph type="title"/>
          </p:nvPr>
        </p:nvSpPr>
        <p:spPr/>
        <p:txBody>
          <a:bodyPr/>
          <a:lstStyle/>
          <a:p>
            <a:r>
              <a:rPr lang="en-US" dirty="0"/>
              <a:t>What else can I do with this?</a:t>
            </a:r>
          </a:p>
        </p:txBody>
      </p:sp>
      <p:sp>
        <p:nvSpPr>
          <p:cNvPr id="3" name="Content Placeholder 2">
            <a:extLst>
              <a:ext uri="{FF2B5EF4-FFF2-40B4-BE49-F238E27FC236}">
                <a16:creationId xmlns:a16="http://schemas.microsoft.com/office/drawing/2014/main" id="{E8C37D14-3211-4C08-AD22-C112AA3FBE39}"/>
              </a:ext>
            </a:extLst>
          </p:cNvPr>
          <p:cNvSpPr>
            <a:spLocks noGrp="1"/>
          </p:cNvSpPr>
          <p:nvPr>
            <p:ph idx="1"/>
          </p:nvPr>
        </p:nvSpPr>
        <p:spPr/>
        <p:txBody>
          <a:bodyPr/>
          <a:lstStyle/>
          <a:p>
            <a:r>
              <a:rPr lang="en-US" dirty="0"/>
              <a:t>Identify nested database roles</a:t>
            </a:r>
          </a:p>
          <a:p>
            <a:r>
              <a:rPr lang="en-US" dirty="0"/>
              <a:t>Troubleshoot permission issues</a:t>
            </a:r>
          </a:p>
          <a:p>
            <a:r>
              <a:rPr lang="en-US" dirty="0"/>
              <a:t>Identify permission drift with scheduled output</a:t>
            </a:r>
          </a:p>
          <a:p>
            <a:r>
              <a:rPr lang="en-US" dirty="0"/>
              <a:t>Compliance audits look for routine permissions audits, this can be used to automate a mundane task</a:t>
            </a:r>
          </a:p>
        </p:txBody>
      </p:sp>
    </p:spTree>
    <p:extLst>
      <p:ext uri="{BB962C8B-B14F-4D97-AF65-F5344CB8AC3E}">
        <p14:creationId xmlns:p14="http://schemas.microsoft.com/office/powerpoint/2010/main" val="3098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523F-4422-469C-9090-4C1DB1034A2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2F5C71C-6EE1-4F1A-A0EF-B8F1D29422C2}"/>
              </a:ext>
            </a:extLst>
          </p:cNvPr>
          <p:cNvSpPr>
            <a:spLocks noGrp="1"/>
          </p:cNvSpPr>
          <p:nvPr>
            <p:ph sz="half" idx="1"/>
          </p:nvPr>
        </p:nvSpPr>
        <p:spPr>
          <a:xfrm>
            <a:off x="838199" y="1825625"/>
            <a:ext cx="10515599" cy="4351338"/>
          </a:xfrm>
        </p:spPr>
        <p:txBody>
          <a:bodyPr/>
          <a:lstStyle/>
          <a:p>
            <a:r>
              <a:rPr lang="en-US" dirty="0"/>
              <a:t>Basic permissions audits can be performed in minutes</a:t>
            </a:r>
          </a:p>
          <a:p>
            <a:r>
              <a:rPr lang="en-US" dirty="0"/>
              <a:t>Analysis of the results can help to uncover environmental issues</a:t>
            </a:r>
          </a:p>
          <a:p>
            <a:r>
              <a:rPr lang="en-US" dirty="0"/>
              <a:t>This analysis may take time, but there can be quick wins within hours</a:t>
            </a:r>
          </a:p>
          <a:p>
            <a:r>
              <a:rPr lang="en-US" dirty="0"/>
              <a:t>PowerShell can automate the dumping of permissions allowing for the DBA’s time to be spent in analysis</a:t>
            </a:r>
          </a:p>
        </p:txBody>
      </p:sp>
      <p:sp>
        <p:nvSpPr>
          <p:cNvPr id="5" name="Slide Number Placeholder 4">
            <a:extLst>
              <a:ext uri="{FF2B5EF4-FFF2-40B4-BE49-F238E27FC236}">
                <a16:creationId xmlns:a16="http://schemas.microsoft.com/office/drawing/2014/main" id="{C28EEBB9-E496-43FA-943F-349C2D085647}"/>
              </a:ext>
            </a:extLst>
          </p:cNvPr>
          <p:cNvSpPr>
            <a:spLocks noGrp="1"/>
          </p:cNvSpPr>
          <p:nvPr>
            <p:ph type="sldNum" sz="quarter" idx="4294967295"/>
          </p:nvPr>
        </p:nvSpPr>
        <p:spPr>
          <a:xfrm>
            <a:off x="9448800" y="6356350"/>
            <a:ext cx="2743200" cy="365125"/>
          </a:xfrm>
          <a:prstGeom prst="rect">
            <a:avLst/>
          </a:prstGeom>
        </p:spPr>
        <p:txBody>
          <a:bodyPr/>
          <a:lstStyle/>
          <a:p>
            <a:fld id="{19B51A1E-902D-48AF-9020-955120F399B6}" type="slidenum">
              <a:rPr lang="en-ZA" smtClean="0"/>
              <a:pPr/>
              <a:t>49</a:t>
            </a:fld>
            <a:endParaRPr lang="en-ZA" dirty="0"/>
          </a:p>
        </p:txBody>
      </p:sp>
    </p:spTree>
    <p:extLst>
      <p:ext uri="{BB962C8B-B14F-4D97-AF65-F5344CB8AC3E}">
        <p14:creationId xmlns:p14="http://schemas.microsoft.com/office/powerpoint/2010/main" val="305576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1BBA77-18B5-4BA0-A6B4-D5BC4A869003}"/>
              </a:ext>
            </a:extLst>
          </p:cNvPr>
          <p:cNvSpPr>
            <a:spLocks noGrp="1"/>
          </p:cNvSpPr>
          <p:nvPr>
            <p:ph type="title"/>
          </p:nvPr>
        </p:nvSpPr>
        <p:spPr/>
        <p:txBody>
          <a:bodyPr/>
          <a:lstStyle/>
          <a:p>
            <a:r>
              <a:rPr lang="en-US" dirty="0"/>
              <a:t>At the end of this session you should:</a:t>
            </a:r>
          </a:p>
        </p:txBody>
      </p:sp>
      <p:sp>
        <p:nvSpPr>
          <p:cNvPr id="5" name="Content Placeholder 4">
            <a:extLst>
              <a:ext uri="{FF2B5EF4-FFF2-40B4-BE49-F238E27FC236}">
                <a16:creationId xmlns:a16="http://schemas.microsoft.com/office/drawing/2014/main" id="{0FCB690E-FF02-4529-B025-B683201C3E72}"/>
              </a:ext>
            </a:extLst>
          </p:cNvPr>
          <p:cNvSpPr>
            <a:spLocks noGrp="1"/>
          </p:cNvSpPr>
          <p:nvPr>
            <p:ph sz="half" idx="1"/>
          </p:nvPr>
        </p:nvSpPr>
        <p:spPr/>
        <p:txBody>
          <a:bodyPr>
            <a:normAutofit lnSpcReduction="10000"/>
          </a:bodyPr>
          <a:lstStyle/>
          <a:p>
            <a:pPr marL="457200" indent="-457200">
              <a:buFont typeface="Arial" panose="020B0604020202020204" pitchFamily="34" charset="0"/>
              <a:buChar char="•"/>
            </a:pPr>
            <a:r>
              <a:rPr lang="en-US" b="1" dirty="0"/>
              <a:t>Be able to provide a set of PowerShell commands that will output all permissions assigned to a server</a:t>
            </a:r>
          </a:p>
          <a:p>
            <a:pPr marL="457200" indent="-457200">
              <a:buFont typeface="Arial" panose="020B0604020202020204" pitchFamily="34" charset="0"/>
              <a:buChar char="•"/>
            </a:pPr>
            <a:r>
              <a:rPr lang="en-US" b="1" dirty="0"/>
              <a:t>Be able to identify red flags in an audit output and describe why these are potential risks to the organization</a:t>
            </a:r>
          </a:p>
        </p:txBody>
      </p:sp>
      <p:sp>
        <p:nvSpPr>
          <p:cNvPr id="6" name="Content Placeholder 5">
            <a:extLst>
              <a:ext uri="{FF2B5EF4-FFF2-40B4-BE49-F238E27FC236}">
                <a16:creationId xmlns:a16="http://schemas.microsoft.com/office/drawing/2014/main" id="{B80107C4-8AC9-4BF1-A292-76FA6739FB02}"/>
              </a:ext>
            </a:extLst>
          </p:cNvPr>
          <p:cNvSpPr>
            <a:spLocks noGrp="1"/>
          </p:cNvSpPr>
          <p:nvPr>
            <p:ph sz="half" idx="2"/>
          </p:nvPr>
        </p:nvSpPr>
        <p:spPr/>
        <p:txBody>
          <a:bodyPr>
            <a:normAutofit lnSpcReduction="10000"/>
          </a:bodyPr>
          <a:lstStyle/>
          <a:p>
            <a:pPr marL="457200" indent="-457200">
              <a:buFont typeface="Arial" panose="020B0604020202020204" pitchFamily="34" charset="0"/>
              <a:buChar char="•"/>
            </a:pPr>
            <a:r>
              <a:rPr lang="en-US" b="1" dirty="0"/>
              <a:t>Be able to describe the SQL Server permissions model</a:t>
            </a:r>
          </a:p>
          <a:p>
            <a:pPr marL="457200" indent="-457200">
              <a:buFont typeface="Arial" panose="020B0604020202020204" pitchFamily="34" charset="0"/>
              <a:buChar char="•"/>
            </a:pPr>
            <a:r>
              <a:rPr lang="en-US" b="1" dirty="0"/>
              <a:t>Be able to describe how a login is associated to a SQL Server credential</a:t>
            </a:r>
          </a:p>
          <a:p>
            <a:pPr marL="457200" indent="-457200">
              <a:buFont typeface="Arial" panose="020B0604020202020204" pitchFamily="34" charset="0"/>
              <a:buChar char="•"/>
            </a:pPr>
            <a:r>
              <a:rPr lang="en-US" b="1" dirty="0"/>
              <a:t>Be able to determine if a SQL Server credential has a risk caused by nested membership (Active Directory or SQL Server Role)</a:t>
            </a:r>
          </a:p>
        </p:txBody>
      </p:sp>
    </p:spTree>
    <p:extLst>
      <p:ext uri="{BB962C8B-B14F-4D97-AF65-F5344CB8AC3E}">
        <p14:creationId xmlns:p14="http://schemas.microsoft.com/office/powerpoint/2010/main" val="377294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2B7DC-9F71-4E66-B41C-2DB39FFEA2F6}"/>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4073A989-1994-42F5-8531-98F16A41B238}"/>
              </a:ext>
            </a:extLst>
          </p:cNvPr>
          <p:cNvSpPr>
            <a:spLocks noGrp="1"/>
          </p:cNvSpPr>
          <p:nvPr>
            <p:ph type="sldNum" sz="quarter" idx="4294967295"/>
          </p:nvPr>
        </p:nvSpPr>
        <p:spPr>
          <a:xfrm>
            <a:off x="9448800" y="6356350"/>
            <a:ext cx="2743200" cy="365125"/>
          </a:xfrm>
          <a:prstGeom prst="rect">
            <a:avLst/>
          </a:prstGeom>
        </p:spPr>
        <p:txBody>
          <a:bodyPr/>
          <a:lstStyle/>
          <a:p>
            <a:fld id="{19B51A1E-902D-48AF-9020-955120F399B6}" type="slidenum">
              <a:rPr lang="en-ZA" smtClean="0"/>
              <a:pPr/>
              <a:t>50</a:t>
            </a:fld>
            <a:endParaRPr lang="en-ZA" dirty="0"/>
          </a:p>
        </p:txBody>
      </p:sp>
    </p:spTree>
    <p:extLst>
      <p:ext uri="{BB962C8B-B14F-4D97-AF65-F5344CB8AC3E}">
        <p14:creationId xmlns:p14="http://schemas.microsoft.com/office/powerpoint/2010/main" val="3141190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1BD5-1CFC-44A1-AF7E-26D05990EDFB}"/>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0988DA67-588D-4175-BEC4-23043466A4C3}"/>
              </a:ext>
            </a:extLst>
          </p:cNvPr>
          <p:cNvSpPr>
            <a:spLocks noGrp="1"/>
          </p:cNvSpPr>
          <p:nvPr>
            <p:ph idx="1"/>
          </p:nvPr>
        </p:nvSpPr>
        <p:spPr/>
        <p:txBody>
          <a:bodyPr/>
          <a:lstStyle/>
          <a:p>
            <a:r>
              <a:rPr lang="en-US" dirty="0"/>
              <a:t>Database Engine Permissions:</a:t>
            </a:r>
          </a:p>
          <a:p>
            <a:r>
              <a:rPr lang="en-US" dirty="0">
                <a:hlinkClick r:id="rId2"/>
              </a:rPr>
              <a:t>https://bit.ly/2QSfl5G</a:t>
            </a:r>
            <a:r>
              <a:rPr lang="en-US" dirty="0"/>
              <a:t> - SQL Server Permissions</a:t>
            </a:r>
          </a:p>
          <a:p>
            <a:r>
              <a:rPr lang="en-US" dirty="0">
                <a:hlinkClick r:id="rId3"/>
              </a:rPr>
              <a:t>https://bit.ly/2WrzgyB</a:t>
            </a:r>
            <a:r>
              <a:rPr lang="en-US" dirty="0"/>
              <a:t> – Current Permissions Poster</a:t>
            </a:r>
          </a:p>
          <a:p>
            <a:r>
              <a:rPr lang="en-US" dirty="0"/>
              <a:t>Metasploit Modules:</a:t>
            </a:r>
          </a:p>
          <a:p>
            <a:r>
              <a:rPr lang="en-US" dirty="0">
                <a:hlinkClick r:id="rId4"/>
              </a:rPr>
              <a:t>https://bit.ly/2Irc0GZ</a:t>
            </a:r>
            <a:r>
              <a:rPr lang="en-US" dirty="0"/>
              <a:t> - SQL Server related modules</a:t>
            </a:r>
          </a:p>
          <a:p>
            <a:endParaRPr lang="en-US" dirty="0"/>
          </a:p>
        </p:txBody>
      </p:sp>
    </p:spTree>
    <p:extLst>
      <p:ext uri="{BB962C8B-B14F-4D97-AF65-F5344CB8AC3E}">
        <p14:creationId xmlns:p14="http://schemas.microsoft.com/office/powerpoint/2010/main" val="10484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C20D-468A-44AD-9753-EAD5CBACD417}"/>
              </a:ext>
            </a:extLst>
          </p:cNvPr>
          <p:cNvSpPr>
            <a:spLocks noGrp="1"/>
          </p:cNvSpPr>
          <p:nvPr>
            <p:ph type="title"/>
          </p:nvPr>
        </p:nvSpPr>
        <p:spPr/>
        <p:txBody>
          <a:bodyPr/>
          <a:lstStyle/>
          <a:p>
            <a:r>
              <a:rPr lang="en-US" dirty="0"/>
              <a:t>Contact Information</a:t>
            </a:r>
          </a:p>
        </p:txBody>
      </p:sp>
      <p:sp>
        <p:nvSpPr>
          <p:cNvPr id="3" name="Content Placeholder 2">
            <a:extLst>
              <a:ext uri="{FF2B5EF4-FFF2-40B4-BE49-F238E27FC236}">
                <a16:creationId xmlns:a16="http://schemas.microsoft.com/office/drawing/2014/main" id="{ABDBFAB4-7B06-46FC-8E75-5E407CAFE696}"/>
              </a:ext>
            </a:extLst>
          </p:cNvPr>
          <p:cNvSpPr>
            <a:spLocks noGrp="1"/>
          </p:cNvSpPr>
          <p:nvPr>
            <p:ph idx="1"/>
          </p:nvPr>
        </p:nvSpPr>
        <p:spPr/>
        <p:txBody>
          <a:bodyPr/>
          <a:lstStyle/>
          <a:p>
            <a:r>
              <a:rPr lang="en-US" dirty="0"/>
              <a:t>LinkedIn: </a:t>
            </a:r>
            <a:r>
              <a:rPr lang="en-US" dirty="0">
                <a:hlinkClick r:id="rId2"/>
              </a:rPr>
              <a:t>www.linkedin.com/in/travispage</a:t>
            </a:r>
            <a:endParaRPr lang="en-US" dirty="0"/>
          </a:p>
          <a:p>
            <a:r>
              <a:rPr lang="en-US" dirty="0"/>
              <a:t>E-Mail: travisp@travis-page.com</a:t>
            </a:r>
          </a:p>
        </p:txBody>
      </p:sp>
      <p:sp>
        <p:nvSpPr>
          <p:cNvPr id="4" name="Slide Number Placeholder 3">
            <a:extLst>
              <a:ext uri="{FF2B5EF4-FFF2-40B4-BE49-F238E27FC236}">
                <a16:creationId xmlns:a16="http://schemas.microsoft.com/office/drawing/2014/main" id="{1D9D24C7-D537-4EC3-9C0C-F20D604EF8EA}"/>
              </a:ext>
            </a:extLst>
          </p:cNvPr>
          <p:cNvSpPr>
            <a:spLocks noGrp="1"/>
          </p:cNvSpPr>
          <p:nvPr>
            <p:ph type="sldNum" sz="quarter" idx="4294967295"/>
          </p:nvPr>
        </p:nvSpPr>
        <p:spPr>
          <a:xfrm>
            <a:off x="9448800" y="6356350"/>
            <a:ext cx="2743200" cy="365125"/>
          </a:xfrm>
          <a:prstGeom prst="rect">
            <a:avLst/>
          </a:prstGeom>
        </p:spPr>
        <p:txBody>
          <a:bodyPr/>
          <a:lstStyle/>
          <a:p>
            <a:fld id="{19B51A1E-902D-48AF-9020-955120F399B6}" type="slidenum">
              <a:rPr lang="en-ZA" smtClean="0"/>
              <a:pPr/>
              <a:t>52</a:t>
            </a:fld>
            <a:endParaRPr lang="en-ZA" dirty="0"/>
          </a:p>
        </p:txBody>
      </p:sp>
    </p:spTree>
    <p:extLst>
      <p:ext uri="{BB962C8B-B14F-4D97-AF65-F5344CB8AC3E}">
        <p14:creationId xmlns:p14="http://schemas.microsoft.com/office/powerpoint/2010/main" val="56989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1BE071-99E0-4577-88A2-A809EE5F567A}"/>
              </a:ext>
            </a:extLst>
          </p:cNvPr>
          <p:cNvSpPr>
            <a:spLocks noGrp="1"/>
          </p:cNvSpPr>
          <p:nvPr>
            <p:ph type="sldNum" sz="quarter" idx="33"/>
          </p:nvPr>
        </p:nvSpPr>
        <p:spPr>
          <a:prstGeom prst="rect">
            <a:avLst/>
          </a:prstGeom>
        </p:spPr>
        <p:txBody>
          <a:bodyPr vert="horz" lIns="91440" tIns="45720" rIns="91440" bIns="45720" rtlCol="0" anchor="ctr">
            <a:normAutofit lnSpcReduction="10000"/>
          </a:bodyPr>
          <a:lstStyle/>
          <a:p>
            <a:pPr defTabSz="914400">
              <a:spcAft>
                <a:spcPts val="600"/>
              </a:spcAft>
            </a:pPr>
            <a:fld id="{19B51A1E-902D-48AF-9020-955120F399B6}" type="slidenum">
              <a:rPr lang="en-US">
                <a:solidFill>
                  <a:srgbClr val="898989"/>
                </a:solidFill>
              </a:rPr>
              <a:pPr defTabSz="914400">
                <a:spcAft>
                  <a:spcPts val="600"/>
                </a:spcAft>
              </a:pPr>
              <a:t>6</a:t>
            </a:fld>
            <a:endParaRPr lang="en-US">
              <a:solidFill>
                <a:srgbClr val="898989"/>
              </a:solidFill>
            </a:endParaRPr>
          </a:p>
        </p:txBody>
      </p:sp>
      <p:sp>
        <p:nvSpPr>
          <p:cNvPr id="7" name="Title 6">
            <a:extLst>
              <a:ext uri="{FF2B5EF4-FFF2-40B4-BE49-F238E27FC236}">
                <a16:creationId xmlns:a16="http://schemas.microsoft.com/office/drawing/2014/main" id="{52A51EEB-F78E-4999-B41C-E588A1C01118}"/>
              </a:ext>
            </a:extLst>
          </p:cNvPr>
          <p:cNvSpPr>
            <a:spLocks noGrp="1"/>
          </p:cNvSpPr>
          <p:nvPr>
            <p:ph type="title"/>
          </p:nvPr>
        </p:nvSpPr>
        <p:spPr/>
        <p:txBody>
          <a:bodyPr vert="horz" lIns="91440" tIns="45720" rIns="91440" bIns="45720" rtlCol="0" anchor="b">
            <a:normAutofit fontScale="90000"/>
          </a:bodyPr>
          <a:lstStyle/>
          <a:p>
            <a:pPr algn="ctr"/>
            <a:r>
              <a:rPr lang="en-US" sz="5400" dirty="0">
                <a:solidFill>
                  <a:schemeClr val="tx1"/>
                </a:solidFill>
              </a:rPr>
              <a:t>What do your permissions look like?</a:t>
            </a:r>
          </a:p>
        </p:txBody>
      </p:sp>
      <p:pic>
        <p:nvPicPr>
          <p:cNvPr id="13" name="Content Placeholder 12">
            <a:extLst>
              <a:ext uri="{FF2B5EF4-FFF2-40B4-BE49-F238E27FC236}">
                <a16:creationId xmlns:a16="http://schemas.microsoft.com/office/drawing/2014/main" id="{E493FF24-9E2B-4732-B6DF-37EE3ADCDB24}"/>
              </a:ext>
            </a:extLst>
          </p:cNvPr>
          <p:cNvPicPr>
            <a:picLocks noGrp="1" noChangeAspect="1"/>
          </p:cNvPicPr>
          <p:nvPr>
            <p:ph sz="half" idx="2"/>
          </p:nvPr>
        </p:nvPicPr>
        <p:blipFill>
          <a:blip r:embed="rId3"/>
          <a:stretch>
            <a:fillRect/>
          </a:stretch>
        </p:blipFill>
        <p:spPr>
          <a:xfrm>
            <a:off x="6667500" y="2106613"/>
            <a:ext cx="4514850" cy="2971800"/>
          </a:xfrm>
          <a:prstGeom prst="rect">
            <a:avLst/>
          </a:prstGeom>
        </p:spPr>
      </p:pic>
      <p:pic>
        <p:nvPicPr>
          <p:cNvPr id="11" name="Content Placeholder 10">
            <a:extLst>
              <a:ext uri="{FF2B5EF4-FFF2-40B4-BE49-F238E27FC236}">
                <a16:creationId xmlns:a16="http://schemas.microsoft.com/office/drawing/2014/main" id="{A26CA02B-6D51-4C55-B6C9-9689DD11167F}"/>
              </a:ext>
            </a:extLst>
          </p:cNvPr>
          <p:cNvPicPr>
            <a:picLocks noGrp="1" noChangeAspect="1"/>
          </p:cNvPicPr>
          <p:nvPr>
            <p:ph sz="half" idx="1"/>
          </p:nvPr>
        </p:nvPicPr>
        <p:blipFill>
          <a:blip r:embed="rId4"/>
          <a:stretch>
            <a:fillRect/>
          </a:stretch>
        </p:blipFill>
        <p:spPr>
          <a:xfrm>
            <a:off x="1082675" y="2168525"/>
            <a:ext cx="4286250" cy="2847975"/>
          </a:xfrm>
          <a:prstGeom prst="rect">
            <a:avLst/>
          </a:prstGeom>
        </p:spPr>
      </p:pic>
    </p:spTree>
    <p:extLst>
      <p:ext uri="{BB962C8B-B14F-4D97-AF65-F5344CB8AC3E}">
        <p14:creationId xmlns:p14="http://schemas.microsoft.com/office/powerpoint/2010/main" val="55734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polygon architecture" title="Abstract polygon architecture">
            <a:extLst>
              <a:ext uri="{FF2B5EF4-FFF2-40B4-BE49-F238E27FC236}">
                <a16:creationId xmlns:a16="http://schemas.microsoft.com/office/drawing/2014/main" id="{DA7943F9-B739-42DB-8439-2892A8140FC7}"/>
              </a:ext>
            </a:extLst>
          </p:cNvPr>
          <p:cNvPicPr>
            <a:picLocks noGrp="1" noChangeAspect="1"/>
          </p:cNvPicPr>
          <p:nvPr>
            <p:ph type="pic" sz="quarter" idx="13"/>
          </p:nvPr>
        </p:nvPicPr>
        <p:blipFill>
          <a:blip r:embed="rId3"/>
          <a:srcRect t="27802" b="27802"/>
          <a:stretch>
            <a:fillRect/>
          </a:stretch>
        </p:blipFill>
        <p:spPr/>
      </p:pic>
      <p:sp>
        <p:nvSpPr>
          <p:cNvPr id="2" name="Title 1">
            <a:extLst>
              <a:ext uri="{FF2B5EF4-FFF2-40B4-BE49-F238E27FC236}">
                <a16:creationId xmlns:a16="http://schemas.microsoft.com/office/drawing/2014/main" id="{3560F281-4FF6-4617-A809-AC9C15ECF18A}"/>
              </a:ext>
            </a:extLst>
          </p:cNvPr>
          <p:cNvSpPr>
            <a:spLocks noGrp="1"/>
          </p:cNvSpPr>
          <p:nvPr>
            <p:ph type="ctrTitle"/>
          </p:nvPr>
        </p:nvSpPr>
        <p:spPr/>
        <p:txBody>
          <a:bodyPr/>
          <a:lstStyle/>
          <a:p>
            <a:r>
              <a:rPr lang="en-ZA" dirty="0"/>
              <a:t>Scenario</a:t>
            </a:r>
          </a:p>
        </p:txBody>
      </p:sp>
      <p:sp>
        <p:nvSpPr>
          <p:cNvPr id="25" name="Subtitle 24">
            <a:extLst>
              <a:ext uri="{FF2B5EF4-FFF2-40B4-BE49-F238E27FC236}">
                <a16:creationId xmlns:a16="http://schemas.microsoft.com/office/drawing/2014/main" id="{66EEB513-467F-4991-82EC-AD68FC13249F}"/>
              </a:ext>
            </a:extLst>
          </p:cNvPr>
          <p:cNvSpPr>
            <a:spLocks noGrp="1"/>
          </p:cNvSpPr>
          <p:nvPr>
            <p:ph type="subTitle" idx="1"/>
          </p:nvPr>
        </p:nvSpPr>
        <p:spPr/>
        <p:txBody>
          <a:bodyPr>
            <a:normAutofit fontScale="70000" lnSpcReduction="20000"/>
          </a:bodyPr>
          <a:lstStyle/>
          <a:p>
            <a:r>
              <a:rPr lang="en-ZA" dirty="0"/>
              <a:t>Your boss is asking for a report on who has access to the production systems.  You have one hour, GO.</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14"/>
          </p:nvPr>
        </p:nvSpPr>
        <p:spPr bwMode="grayWhite"/>
        <p:txBody>
          <a:bodyPr/>
          <a:lstStyle/>
          <a:p>
            <a:fld id="{19B51A1E-902D-48AF-9020-955120F399B6}" type="slidenum">
              <a:rPr lang="en-ZA" smtClean="0"/>
              <a:pPr/>
              <a:t>7</a:t>
            </a:fld>
            <a:endParaRPr lang="en-ZA" dirty="0"/>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sz="half" idx="4294967295"/>
          </p:nvPr>
        </p:nvSpPr>
        <p:spPr>
          <a:xfrm>
            <a:off x="0" y="2438400"/>
            <a:ext cx="5472113" cy="3044825"/>
          </a:xfrm>
        </p:spPr>
        <p:txBody>
          <a:bodyPr>
            <a:normAutofit/>
          </a:bodyPr>
          <a:lstStyle/>
          <a:p>
            <a:pPr marL="0" indent="0">
              <a:buNone/>
            </a:pPr>
            <a:endParaRPr lang="en-ZA" dirty="0">
              <a:solidFill>
                <a:schemeClr val="tx1"/>
              </a:solidFill>
            </a:endParaRPr>
          </a:p>
        </p:txBody>
      </p:sp>
    </p:spTree>
    <p:extLst>
      <p:ext uri="{BB962C8B-B14F-4D97-AF65-F5344CB8AC3E}">
        <p14:creationId xmlns:p14="http://schemas.microsoft.com/office/powerpoint/2010/main" val="13297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08F0A0-853A-4183-80BB-D087EE0B947D}"/>
              </a:ext>
            </a:extLst>
          </p:cNvPr>
          <p:cNvSpPr>
            <a:spLocks noGrp="1"/>
          </p:cNvSpPr>
          <p:nvPr>
            <p:ph type="title"/>
          </p:nvPr>
        </p:nvSpPr>
        <p:spPr>
          <a:xfrm>
            <a:off x="381116" y="381373"/>
            <a:ext cx="11429516" cy="761979"/>
          </a:xfrm>
        </p:spPr>
        <p:txBody>
          <a:bodyPr/>
          <a:lstStyle/>
          <a:p>
            <a:r>
              <a:rPr lang="en-ZA" dirty="0"/>
              <a:t>What would your first instinct be?</a:t>
            </a:r>
            <a:endParaRPr lang="en-US" dirty="0"/>
          </a:p>
        </p:txBody>
      </p:sp>
      <p:sp>
        <p:nvSpPr>
          <p:cNvPr id="6" name="Content Placeholder 5">
            <a:extLst>
              <a:ext uri="{FF2B5EF4-FFF2-40B4-BE49-F238E27FC236}">
                <a16:creationId xmlns:a16="http://schemas.microsoft.com/office/drawing/2014/main" id="{5E6052B9-E812-4667-A14D-570EF2EFA92F}"/>
              </a:ext>
            </a:extLst>
          </p:cNvPr>
          <p:cNvSpPr>
            <a:spLocks noGrp="1"/>
          </p:cNvSpPr>
          <p:nvPr>
            <p:ph idx="1"/>
          </p:nvPr>
        </p:nvSpPr>
        <p:spPr/>
        <p:txBody>
          <a:bodyPr/>
          <a:lstStyle/>
          <a:p>
            <a:r>
              <a:rPr lang="en-ZA" sz="3600" dirty="0">
                <a:solidFill>
                  <a:schemeClr val="tx1"/>
                </a:solidFill>
              </a:rPr>
              <a:t>Write a query to pull the data together </a:t>
            </a:r>
          </a:p>
          <a:p>
            <a:r>
              <a:rPr lang="en-ZA" sz="3600" dirty="0">
                <a:solidFill>
                  <a:schemeClr val="tx1"/>
                </a:solidFill>
              </a:rPr>
              <a:t>Use the SSMS UI to gather all of the permissions</a:t>
            </a:r>
          </a:p>
          <a:p>
            <a:r>
              <a:rPr lang="en-ZA" sz="3600" dirty="0">
                <a:solidFill>
                  <a:schemeClr val="tx1"/>
                </a:solidFill>
              </a:rPr>
              <a:t>Script out of all of the permissions and grep the output </a:t>
            </a:r>
          </a:p>
          <a:p>
            <a:endParaRPr lang="en-US" dirty="0"/>
          </a:p>
        </p:txBody>
      </p:sp>
      <p:sp>
        <p:nvSpPr>
          <p:cNvPr id="5" name="Slide Number Placeholder 4">
            <a:extLst>
              <a:ext uri="{FF2B5EF4-FFF2-40B4-BE49-F238E27FC236}">
                <a16:creationId xmlns:a16="http://schemas.microsoft.com/office/drawing/2014/main" id="{A0B88591-9F20-4141-BA63-E14F3541DBF4}"/>
              </a:ext>
            </a:extLst>
          </p:cNvPr>
          <p:cNvSpPr>
            <a:spLocks noGrp="1"/>
          </p:cNvSpPr>
          <p:nvPr>
            <p:ph type="sldNum" sz="quarter" idx="4294967295"/>
          </p:nvPr>
        </p:nvSpPr>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415152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gradFill>
            <a:gsLst>
              <a:gs pos="83186">
                <a:schemeClr val="tx1"/>
              </a:gs>
              <a:gs pos="0">
                <a:schemeClr val="accent1">
                  <a:alpha val="50000"/>
                </a:schemeClr>
              </a:gs>
              <a:gs pos="46000">
                <a:schemeClr val="accent1">
                  <a:lumMod val="50000"/>
                  <a:alpha val="90000"/>
                </a:schemeClr>
              </a:gs>
            </a:gsLst>
            <a:lin ang="3600000" scaled="0"/>
          </a:gradFill>
        </p:spPr>
        <p:txBody>
          <a:bodyPr/>
          <a:lstStyle/>
          <a:p>
            <a:r>
              <a:rPr lang="en-ZA" dirty="0">
                <a:solidFill>
                  <a:schemeClr val="bg1"/>
                </a:solidFill>
              </a:rPr>
              <a:t>In </a:t>
            </a:r>
            <a:r>
              <a:rPr lang="en-ZA" dirty="0" err="1">
                <a:solidFill>
                  <a:schemeClr val="bg1"/>
                </a:solidFill>
              </a:rPr>
              <a:t>dbatools</a:t>
            </a:r>
            <a:r>
              <a:rPr lang="en-ZA" dirty="0">
                <a:solidFill>
                  <a:schemeClr val="bg1"/>
                </a:solidFill>
              </a:rPr>
              <a:t> we trust</a:t>
            </a:r>
          </a:p>
        </p:txBody>
      </p:sp>
      <p:sp>
        <p:nvSpPr>
          <p:cNvPr id="13" name="Content Placeholder 12">
            <a:extLst>
              <a:ext uri="{FF2B5EF4-FFF2-40B4-BE49-F238E27FC236}">
                <a16:creationId xmlns:a16="http://schemas.microsoft.com/office/drawing/2014/main" id="{B3B7D2F0-D16B-4916-87C1-9B29D9E765CF}"/>
              </a:ext>
            </a:extLst>
          </p:cNvPr>
          <p:cNvSpPr>
            <a:spLocks noGrp="1"/>
          </p:cNvSpPr>
          <p:nvPr>
            <p:ph idx="1"/>
          </p:nvPr>
        </p:nvSpPr>
        <p:spPr/>
        <p:txBody>
          <a:bodyPr>
            <a:noAutofit/>
          </a:bodyPr>
          <a:lstStyle/>
          <a:p>
            <a:r>
              <a:rPr lang="en-ZA" sz="2000" dirty="0" err="1">
                <a:solidFill>
                  <a:schemeClr val="tx1"/>
                </a:solidFill>
              </a:rPr>
              <a:t>Dbatools</a:t>
            </a:r>
            <a:r>
              <a:rPr lang="en-ZA" sz="2000" dirty="0">
                <a:solidFill>
                  <a:schemeClr val="tx1"/>
                </a:solidFill>
              </a:rPr>
              <a:t> contains two cmdlets that can audit permissions</a:t>
            </a:r>
          </a:p>
          <a:p>
            <a:pPr lvl="1"/>
            <a:r>
              <a:rPr lang="en-ZA" sz="2000" dirty="0">
                <a:solidFill>
                  <a:schemeClr val="tx1"/>
                </a:solidFill>
              </a:rPr>
              <a:t>Get-</a:t>
            </a:r>
            <a:r>
              <a:rPr lang="en-ZA" sz="2000" dirty="0" err="1">
                <a:solidFill>
                  <a:schemeClr val="tx1"/>
                </a:solidFill>
              </a:rPr>
              <a:t>DbaPermission</a:t>
            </a:r>
            <a:endParaRPr lang="en-ZA" sz="2000" dirty="0">
              <a:solidFill>
                <a:schemeClr val="tx1"/>
              </a:solidFill>
            </a:endParaRPr>
          </a:p>
          <a:p>
            <a:pPr lvl="1"/>
            <a:r>
              <a:rPr lang="en-ZA" sz="2000" dirty="0">
                <a:solidFill>
                  <a:schemeClr val="tx1"/>
                </a:solidFill>
              </a:rPr>
              <a:t>Get-</a:t>
            </a:r>
            <a:r>
              <a:rPr lang="en-ZA" sz="2000" dirty="0" err="1">
                <a:solidFill>
                  <a:schemeClr val="tx1"/>
                </a:solidFill>
              </a:rPr>
              <a:t>DbaUserPermission</a:t>
            </a:r>
            <a:endParaRPr lang="en-ZA" sz="2000" dirty="0">
              <a:solidFill>
                <a:schemeClr val="tx1"/>
              </a:solidFill>
            </a:endParaRPr>
          </a:p>
          <a:p>
            <a:endParaRPr lang="en-ZA" sz="2000" dirty="0">
              <a:solidFill>
                <a:schemeClr val="tx1"/>
              </a:solidFill>
            </a:endParaRPr>
          </a:p>
          <a:p>
            <a:r>
              <a:rPr lang="en-ZA" sz="2000" dirty="0">
                <a:solidFill>
                  <a:schemeClr val="tx1"/>
                </a:solidFill>
              </a:rPr>
              <a:t>For this presentation I will use Get-</a:t>
            </a:r>
            <a:r>
              <a:rPr lang="en-ZA" sz="2000" dirty="0" err="1">
                <a:solidFill>
                  <a:schemeClr val="tx1"/>
                </a:solidFill>
              </a:rPr>
              <a:t>DbaUserPermission</a:t>
            </a:r>
            <a:endParaRPr lang="en-ZA" sz="2000" dirty="0">
              <a:solidFill>
                <a:schemeClr val="tx1"/>
              </a:solidFill>
            </a:endParaRPr>
          </a:p>
          <a:p>
            <a:endParaRPr lang="en-ZA" sz="2000" dirty="0">
              <a:solidFill>
                <a:schemeClr val="tx1"/>
              </a:solidFill>
            </a:endParaRPr>
          </a:p>
          <a:p>
            <a:r>
              <a:rPr lang="en-ZA" sz="2000" dirty="0">
                <a:solidFill>
                  <a:schemeClr val="tx1"/>
                </a:solidFill>
              </a:rPr>
              <a:t>I will also be utilizing an additional module, </a:t>
            </a:r>
            <a:r>
              <a:rPr lang="en-ZA" sz="2000" dirty="0" err="1">
                <a:solidFill>
                  <a:schemeClr val="tx1"/>
                </a:solidFill>
              </a:rPr>
              <a:t>ImportExcel</a:t>
            </a:r>
            <a:r>
              <a:rPr lang="en-ZA" sz="2000" dirty="0">
                <a:solidFill>
                  <a:schemeClr val="tx1"/>
                </a:solidFill>
              </a:rPr>
              <a:t> to allow quick analysis within Excel</a:t>
            </a:r>
          </a:p>
          <a:p>
            <a:endParaRPr lang="en-ZA" sz="2000" dirty="0">
              <a:solidFill>
                <a:schemeClr val="tx1"/>
              </a:solidFill>
            </a:endParaRPr>
          </a:p>
          <a:p>
            <a:r>
              <a:rPr lang="en-ZA" sz="2000" dirty="0">
                <a:solidFill>
                  <a:schemeClr val="tx1"/>
                </a:solidFill>
              </a:rPr>
              <a:t>All scripts used are available on the </a:t>
            </a:r>
            <a:r>
              <a:rPr lang="en-ZA" sz="2000" dirty="0" err="1">
                <a:solidFill>
                  <a:schemeClr val="tx1"/>
                </a:solidFill>
              </a:rPr>
              <a:t>SQLSaturday</a:t>
            </a:r>
            <a:r>
              <a:rPr lang="en-ZA" sz="2000" dirty="0">
                <a:solidFill>
                  <a:schemeClr val="tx1"/>
                </a:solidFill>
              </a:rPr>
              <a:t> site, including the audit Excel output file</a:t>
            </a:r>
            <a:endParaRPr lang="en-ZA" sz="16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4294967295"/>
          </p:nvPr>
        </p:nvSpPr>
        <p:spPr bwMode="grayWhite"/>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58115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4" end="4"/>
                                            </p:txEl>
                                          </p:spTgt>
                                        </p:tgtEl>
                                        <p:attrNameLst>
                                          <p:attrName>style.visibility</p:attrName>
                                        </p:attrNameLst>
                                      </p:cBhvr>
                                      <p:to>
                                        <p:strVal val="visible"/>
                                      </p:to>
                                    </p:set>
                                    <p:animEffect transition="in" filter="fade">
                                      <p:cBhvr>
                                        <p:cTn id="18" dur="500"/>
                                        <p:tgtEl>
                                          <p:spTgt spid="1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animEffect transition="in" filter="fade">
                                      <p:cBhvr>
                                        <p:cTn id="23" dur="500"/>
                                        <p:tgtEl>
                                          <p:spTgt spid="1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xEl>
                                              <p:pRg st="8" end="8"/>
                                            </p:txEl>
                                          </p:spTgt>
                                        </p:tgtEl>
                                        <p:attrNameLst>
                                          <p:attrName>style.visibility</p:attrName>
                                        </p:attrNameLst>
                                      </p:cBhvr>
                                      <p:to>
                                        <p:strVal val="visible"/>
                                      </p:to>
                                    </p:set>
                                    <p:animEffect transition="in" filter="fade">
                                      <p:cBhvr>
                                        <p:cTn id="28"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7A3E"/>
      </a:accent1>
      <a:accent2>
        <a:srgbClr val="00BF6F"/>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B11F4F-FB0A-4C04-9CF1-2D6EB361B4D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EC84253-309E-4D9C-A108-C7E6A17343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551E6F-1549-4031-A231-F45108FE69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SQLSaturday PowerPoint Template</Template>
  <TotalTime>0</TotalTime>
  <Words>3479</Words>
  <Application>Microsoft Office PowerPoint</Application>
  <PresentationFormat>Widescreen</PresentationFormat>
  <Paragraphs>291</Paragraphs>
  <Slides>52</Slides>
  <Notes>28</Notes>
  <HiddenSlides>1</HiddenSlides>
  <MMClips>10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59" baseType="lpstr">
      <vt:lpstr>Arial</vt:lpstr>
      <vt:lpstr>Calibri</vt:lpstr>
      <vt:lpstr>Segoe UI</vt:lpstr>
      <vt:lpstr>Times New Roman</vt:lpstr>
      <vt:lpstr>Wingdings</vt:lpstr>
      <vt:lpstr>SQLSatOslo 2016</vt:lpstr>
      <vt:lpstr>Image</vt:lpstr>
      <vt:lpstr>Look, Over There, Your Permissions Are Showing!</vt:lpstr>
      <vt:lpstr>Who Am I?</vt:lpstr>
      <vt:lpstr>Legal Disclosure</vt:lpstr>
      <vt:lpstr>What are we here to learn</vt:lpstr>
      <vt:lpstr>At the end of this session you should:</vt:lpstr>
      <vt:lpstr>What do your permissions look like?</vt:lpstr>
      <vt:lpstr>Scenario</vt:lpstr>
      <vt:lpstr>What would your first instinct be?</vt:lpstr>
      <vt:lpstr>In dbatools we trust</vt:lpstr>
      <vt:lpstr>Beginning the Audit</vt:lpstr>
      <vt:lpstr>Beginning Our Audit</vt:lpstr>
      <vt:lpstr>Fire Up The Audit</vt:lpstr>
      <vt:lpstr>What is the format of our Excel file?</vt:lpstr>
      <vt:lpstr>So how do I read this file?</vt:lpstr>
      <vt:lpstr>What did we just gather?</vt:lpstr>
      <vt:lpstr>SQL Server Permissions Model Overview</vt:lpstr>
      <vt:lpstr>Fixed Server Roles</vt:lpstr>
      <vt:lpstr>Database Level Roles</vt:lpstr>
      <vt:lpstr>Permissions Hierarchy</vt:lpstr>
      <vt:lpstr>Fixed SQL Server Agent Roles</vt:lpstr>
      <vt:lpstr>sysadmin</vt:lpstr>
      <vt:lpstr>Identifying logins in sysadmin role</vt:lpstr>
      <vt:lpstr>What Could An Attacker Do With This?</vt:lpstr>
      <vt:lpstr>Control Server</vt:lpstr>
      <vt:lpstr>Identifying Control Server Permissions Granted</vt:lpstr>
      <vt:lpstr>What Can An Attacker Do With This?</vt:lpstr>
      <vt:lpstr>Impersonate</vt:lpstr>
      <vt:lpstr>Identifying Impersonate Permissions Granted</vt:lpstr>
      <vt:lpstr>What Could An Attacker Do With This?</vt:lpstr>
      <vt:lpstr>db_owner</vt:lpstr>
      <vt:lpstr>Identifying db_owner Users</vt:lpstr>
      <vt:lpstr>What Can An Attacker Do With This?</vt:lpstr>
      <vt:lpstr>db_ddladmin</vt:lpstr>
      <vt:lpstr>Identifying db_ddladmin Users</vt:lpstr>
      <vt:lpstr>What Can An Attacker Do With This?</vt:lpstr>
      <vt:lpstr>Public</vt:lpstr>
      <vt:lpstr>Identifying permissions granted to public</vt:lpstr>
      <vt:lpstr>What Can An Attacker Do With This?</vt:lpstr>
      <vt:lpstr>SQL Agent Misconfigurations</vt:lpstr>
      <vt:lpstr>Identifying Common Misconfigurations of SQL Server Agent</vt:lpstr>
      <vt:lpstr>What Can An Attacker Do With This?</vt:lpstr>
      <vt:lpstr>Server and Database Role Nesting</vt:lpstr>
      <vt:lpstr>Identifying Nested Server or Database Roles</vt:lpstr>
      <vt:lpstr>What Can An Attacker Do With This?</vt:lpstr>
      <vt:lpstr>AD Groupception</vt:lpstr>
      <vt:lpstr>How to manually audit Active Directory Group Membership</vt:lpstr>
      <vt:lpstr>What Can An Attacker Do With This?</vt:lpstr>
      <vt:lpstr>What else can I do with this?</vt:lpstr>
      <vt:lpstr>Conclusion</vt:lpstr>
      <vt:lpstr>Questions?</vt:lpstr>
      <vt:lpstr>Additional Resources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 Over There, Your Permissions Are Showing!</dc:title>
  <dc:creator/>
  <cp:lastModifiedBy/>
  <cp:revision>7</cp:revision>
  <dcterms:created xsi:type="dcterms:W3CDTF">2019-02-28T03:00:09Z</dcterms:created>
  <dcterms:modified xsi:type="dcterms:W3CDTF">2021-08-12T15:07:28Z</dcterms:modified>
</cp:coreProperties>
</file>